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27"/>
  </p:notesMasterIdLst>
  <p:sldIdLst>
    <p:sldId id="364" r:id="rId2"/>
    <p:sldId id="363" r:id="rId3"/>
    <p:sldId id="365" r:id="rId4"/>
    <p:sldId id="388" r:id="rId5"/>
    <p:sldId id="366" r:id="rId6"/>
    <p:sldId id="389" r:id="rId7"/>
    <p:sldId id="390" r:id="rId8"/>
    <p:sldId id="367" r:id="rId9"/>
    <p:sldId id="370" r:id="rId10"/>
    <p:sldId id="371" r:id="rId11"/>
    <p:sldId id="372" r:id="rId12"/>
    <p:sldId id="373" r:id="rId13"/>
    <p:sldId id="374" r:id="rId14"/>
    <p:sldId id="375" r:id="rId15"/>
    <p:sldId id="376" r:id="rId16"/>
    <p:sldId id="377" r:id="rId17"/>
    <p:sldId id="378" r:id="rId18"/>
    <p:sldId id="379" r:id="rId19"/>
    <p:sldId id="380" r:id="rId20"/>
    <p:sldId id="391" r:id="rId21"/>
    <p:sldId id="381" r:id="rId22"/>
    <p:sldId id="385" r:id="rId23"/>
    <p:sldId id="392" r:id="rId24"/>
    <p:sldId id="393" r:id="rId25"/>
    <p:sldId id="387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nette Tejada" initials="Annette 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66CC"/>
    <a:srgbClr val="FFFF00"/>
    <a:srgbClr val="FFD215"/>
    <a:srgbClr val="FFD211"/>
    <a:srgbClr val="FFCC00"/>
    <a:srgbClr val="0536A3"/>
    <a:srgbClr val="000000"/>
    <a:srgbClr val="51D0E1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>
      <p:cViewPr varScale="1">
        <p:scale>
          <a:sx n="72" d="100"/>
          <a:sy n="72" d="100"/>
        </p:scale>
        <p:origin x="112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603876F-E900-411F-AC58-19AB17E026A5}" type="datetimeFigureOut">
              <a:rPr lang="en-US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DD83968-7CB3-4F13-92FD-A3CCAB3C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5A5837-2F7D-49E1-97D0-EB9712A40AE2}" type="slidenum">
              <a:rPr lang="es-DO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s-DO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516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B3971F-C68C-495E-976C-E2F0D8A03DC0}" type="slidenum">
              <a:rPr lang="es-DO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s-DO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2582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B3971F-C68C-495E-976C-E2F0D8A03DC0}" type="slidenum">
              <a:rPr lang="es-DO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s-DO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615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4B3971F-C68C-495E-976C-E2F0D8A03DC0}" type="slidenum">
              <a:rPr lang="es-DO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s-DO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529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5614EF-C636-4E99-BA5A-05D824B29E84}" type="slidenum">
              <a:rPr lang="es-DO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s-DO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1981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B4963D-7A1F-4702-BE06-0E7AE21B1471}" type="slidenum">
              <a:rPr lang="es-DO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s-DO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54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5614EF-C636-4E99-BA5A-05D824B29E84}" type="slidenum">
              <a:rPr lang="es-DO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s-DO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168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5614EF-C636-4E99-BA5A-05D824B29E84}" type="slidenum">
              <a:rPr lang="es-DO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s-DO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9295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5614EF-C636-4E99-BA5A-05D824B29E84}" type="slidenum">
              <a:rPr lang="es-DO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s-DO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351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5614EF-C636-4E99-BA5A-05D824B29E84}" type="slidenum">
              <a:rPr lang="es-DO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s-DO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7559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5614EF-C636-4E99-BA5A-05D824B29E84}" type="slidenum">
              <a:rPr lang="es-DO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s-DO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4834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5614EF-C636-4E99-BA5A-05D824B29E84}" type="slidenum">
              <a:rPr lang="es-DO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s-DO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437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5614EF-C636-4E99-BA5A-05D824B29E84}" type="slidenum">
              <a:rPr lang="es-DO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s-DO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3669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5614EF-C636-4E99-BA5A-05D824B29E84}" type="slidenum">
              <a:rPr lang="es-DO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s-DO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4099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1F8FF3-32C1-49B1-85BD-7B39FAB780A0}" type="slidenum">
              <a:rPr lang="es-DO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s-DO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807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1F8FF3-32C1-49B1-85BD-7B39FAB780A0}" type="slidenum">
              <a:rPr lang="es-DO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s-DO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4599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5151C5-B594-493A-8F14-C680453991C4}" type="slidenum">
              <a:rPr lang="es-DO" altLang="en-US"/>
              <a:pPr/>
              <a:t>20</a:t>
            </a:fld>
            <a:endParaRPr lang="es-DO" alt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8805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5614EF-C636-4E99-BA5A-05D824B29E84}" type="slidenum">
              <a:rPr lang="es-DO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s-DO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9796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5151C5-B594-493A-8F14-C680453991C4}" type="slidenum">
              <a:rPr lang="es-DO" altLang="en-US"/>
              <a:pPr/>
              <a:t>22</a:t>
            </a:fld>
            <a:endParaRPr lang="es-DO" alt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98701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5151C5-B594-493A-8F14-C680453991C4}" type="slidenum">
              <a:rPr lang="es-DO" altLang="en-US"/>
              <a:pPr/>
              <a:t>23</a:t>
            </a:fld>
            <a:endParaRPr lang="es-DO" alt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47159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5151C5-B594-493A-8F14-C680453991C4}" type="slidenum">
              <a:rPr lang="es-DO" altLang="en-US"/>
              <a:pPr/>
              <a:t>24</a:t>
            </a:fld>
            <a:endParaRPr lang="es-DO" alt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48969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56A79C-EA8F-44A7-BE30-2C075E1AC1A9}" type="slidenum">
              <a:rPr lang="es-DO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s-DO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017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91F01F-C764-4B26-9DBC-B818CE13BB2B}" type="datetimeFigureOut">
              <a:rPr lang="en-US" smtClean="0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8288F8-2E7A-4FAF-8CF2-8BFD0A2EAB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B1CD47-8EB9-4467-8487-1EE82C858780}" type="datetimeFigureOut">
              <a:rPr lang="en-US" smtClean="0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B9DBA-441A-4AA4-B1B4-2320ED1FD5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B36F92-C60C-4C86-A6E4-C130093F67D1}" type="datetimeFigureOut">
              <a:rPr lang="en-US" smtClean="0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8A0F9D-4CC0-4F3E-913A-29854D21B19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B3081B-7CE6-412C-97A4-95731D9517A0}" type="datetimeFigureOut">
              <a:rPr lang="en-US" smtClean="0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2EA54A-F4FB-48A5-8F4B-00470F1C2EF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4D073F-ABEB-467E-BC49-21971C5B1A95}" type="datetimeFigureOut">
              <a:rPr lang="en-US" smtClean="0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382C9C-F94C-44F6-B16D-4FB9A406FF2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DC00F8-88D6-45FA-BFE2-BE5148956E8E}" type="datetimeFigureOut">
              <a:rPr lang="en-US" smtClean="0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0AAF4C-0D27-436A-8035-0006103B64F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C83017-7EFA-453F-ADC6-9D0FBCDD6D64}" type="datetimeFigureOut">
              <a:rPr lang="en-US" smtClean="0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DC48B7-01F5-40BA-8407-401E35B052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93E90C-566B-464C-BBF1-8331C1A06A40}" type="datetimeFigureOut">
              <a:rPr lang="en-US" smtClean="0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BBD1B4-BE65-47DE-BC60-2BDE58D34B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7FCE80-AB88-469B-83FB-3CB14FC13D49}" type="datetimeFigureOut">
              <a:rPr lang="en-US" smtClean="0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00BD9DE8-24F6-4410-BE74-C177B1FD2A4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D2C210-E223-4D9A-86AC-DC72317BC2AF}" type="datetimeFigureOut">
              <a:rPr lang="en-US" smtClean="0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5F914A-3E96-44A0-9869-B21F1D20E1B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EBB2CC-026E-4A03-A45F-09D55C341455}" type="datetimeFigureOut">
              <a:rPr lang="en-US" smtClean="0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CD7928-55F9-4A0F-A8F8-DE4F690D97C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B425438B-B236-489A-BA88-72CC6809925B}" type="datetimeFigureOut">
              <a:rPr lang="en-US" smtClean="0"/>
              <a:pPr>
                <a:defRPr/>
              </a:pPr>
              <a:t>3/13/2018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C20A26F2-FC44-4FB1-B9C2-D27BD2E7F6D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.docs.live.net/88be4e11bb457bc8/DRI-0NEDRIVE/MEXICO/SlideCSTI.pptx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.docs.live.net/88be4e11bb457bc8/DRI-0NEDRIVE/MEXICO/SlideCSTA.pptx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13" Type="http://schemas.openxmlformats.org/officeDocument/2006/relationships/image" Target="../media/image21.png"/><Relationship Id="rId18" Type="http://schemas.openxmlformats.org/officeDocument/2006/relationships/image" Target="../media/image25.jpeg"/><Relationship Id="rId26" Type="http://schemas.openxmlformats.org/officeDocument/2006/relationships/image" Target="../media/image31.jpeg"/><Relationship Id="rId3" Type="http://schemas.openxmlformats.org/officeDocument/2006/relationships/hyperlink" Target="http://www.um.es/" TargetMode="External"/><Relationship Id="rId21" Type="http://schemas.openxmlformats.org/officeDocument/2006/relationships/image" Target="../media/image27.jpeg"/><Relationship Id="rId7" Type="http://schemas.openxmlformats.org/officeDocument/2006/relationships/image" Target="../media/image16.jpeg"/><Relationship Id="rId12" Type="http://schemas.openxmlformats.org/officeDocument/2006/relationships/hyperlink" Target="http://www.univ-paris1.fr/" TargetMode="External"/><Relationship Id="rId17" Type="http://schemas.openxmlformats.org/officeDocument/2006/relationships/image" Target="../media/image24.png"/><Relationship Id="rId25" Type="http://schemas.openxmlformats.org/officeDocument/2006/relationships/hyperlink" Target="http://www.urosario.edu.co/" TargetMode="External"/><Relationship Id="rId2" Type="http://schemas.openxmlformats.org/officeDocument/2006/relationships/image" Target="../media/image12.png"/><Relationship Id="rId16" Type="http://schemas.openxmlformats.org/officeDocument/2006/relationships/image" Target="../media/image23.jpeg"/><Relationship Id="rId20" Type="http://schemas.openxmlformats.org/officeDocument/2006/relationships/image" Target="../media/image26.gif"/><Relationship Id="rId29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jpeg"/><Relationship Id="rId24" Type="http://schemas.openxmlformats.org/officeDocument/2006/relationships/image" Target="../media/image30.jpeg"/><Relationship Id="rId5" Type="http://schemas.openxmlformats.org/officeDocument/2006/relationships/image" Target="../media/image14.jpeg"/><Relationship Id="rId15" Type="http://schemas.openxmlformats.org/officeDocument/2006/relationships/image" Target="../media/image22.jpeg"/><Relationship Id="rId23" Type="http://schemas.openxmlformats.org/officeDocument/2006/relationships/image" Target="../media/image29.jpeg"/><Relationship Id="rId28" Type="http://schemas.openxmlformats.org/officeDocument/2006/relationships/hyperlink" Target="http://www.creighton.edu/" TargetMode="External"/><Relationship Id="rId10" Type="http://schemas.openxmlformats.org/officeDocument/2006/relationships/image" Target="../media/image19.png"/><Relationship Id="rId19" Type="http://schemas.openxmlformats.org/officeDocument/2006/relationships/hyperlink" Target="http://www.univ-savoie.fr/" TargetMode="External"/><Relationship Id="rId31" Type="http://schemas.openxmlformats.org/officeDocument/2006/relationships/image" Target="../media/image2.jpeg"/><Relationship Id="rId4" Type="http://schemas.openxmlformats.org/officeDocument/2006/relationships/image" Target="../media/image13.jpeg"/><Relationship Id="rId9" Type="http://schemas.openxmlformats.org/officeDocument/2006/relationships/image" Target="../media/image18.gif"/><Relationship Id="rId14" Type="http://schemas.openxmlformats.org/officeDocument/2006/relationships/hyperlink" Target="http://www.upmf-grenoble.fr/index.jsp" TargetMode="External"/><Relationship Id="rId22" Type="http://schemas.openxmlformats.org/officeDocument/2006/relationships/image" Target="../media/image28.jpeg"/><Relationship Id="rId27" Type="http://schemas.openxmlformats.org/officeDocument/2006/relationships/image" Target="../media/image32.jpeg"/><Relationship Id="rId30" Type="http://schemas.openxmlformats.org/officeDocument/2006/relationships/image" Target="../media/image3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5.jpeg"/><Relationship Id="rId18" Type="http://schemas.openxmlformats.org/officeDocument/2006/relationships/image" Target="../media/image50.gif"/><Relationship Id="rId3" Type="http://schemas.openxmlformats.org/officeDocument/2006/relationships/image" Target="../media/image26.gif"/><Relationship Id="rId21" Type="http://schemas.openxmlformats.org/officeDocument/2006/relationships/image" Target="../media/image2.jpeg"/><Relationship Id="rId7" Type="http://schemas.openxmlformats.org/officeDocument/2006/relationships/image" Target="../media/image40.jpeg"/><Relationship Id="rId12" Type="http://schemas.openxmlformats.org/officeDocument/2006/relationships/image" Target="../media/image44.png"/><Relationship Id="rId17" Type="http://schemas.openxmlformats.org/officeDocument/2006/relationships/image" Target="../media/image49.jpeg"/><Relationship Id="rId2" Type="http://schemas.openxmlformats.org/officeDocument/2006/relationships/hyperlink" Target="http://www.univ-savoie.fr/" TargetMode="External"/><Relationship Id="rId16" Type="http://schemas.openxmlformats.org/officeDocument/2006/relationships/image" Target="../media/image48.gif"/><Relationship Id="rId20" Type="http://schemas.openxmlformats.org/officeDocument/2006/relationships/image" Target="../media/image5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11" Type="http://schemas.openxmlformats.org/officeDocument/2006/relationships/image" Target="../media/image43.gif"/><Relationship Id="rId5" Type="http://schemas.openxmlformats.org/officeDocument/2006/relationships/image" Target="../media/image38.jpeg"/><Relationship Id="rId15" Type="http://schemas.openxmlformats.org/officeDocument/2006/relationships/image" Target="../media/image47.jpeg"/><Relationship Id="rId10" Type="http://schemas.openxmlformats.org/officeDocument/2006/relationships/hyperlink" Target="http://oducal.uc.cl/" TargetMode="External"/><Relationship Id="rId19" Type="http://schemas.openxmlformats.org/officeDocument/2006/relationships/hyperlink" Target="http://www.conpeht.net/SEMINARIO_GASTRO2012.pdf" TargetMode="External"/><Relationship Id="rId4" Type="http://schemas.openxmlformats.org/officeDocument/2006/relationships/image" Target="../media/image37.jpeg"/><Relationship Id="rId9" Type="http://schemas.openxmlformats.org/officeDocument/2006/relationships/image" Target="../media/image42.jpeg"/><Relationship Id="rId14" Type="http://schemas.openxmlformats.org/officeDocument/2006/relationships/image" Target="../media/image4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2.jpe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pucmm.edu.do/postgrado/Paginas/Maestria-Psicologia-Clinica-Infantil-Adolescente.aspx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53.jpeg"/><Relationship Id="rId9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3.jpe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hyperlink" Target="//upload.wikimedia.org/wikipedia/commons/c/cb/Flag_of_the_Czech_Republic.svg" TargetMode="External"/><Relationship Id="rId11" Type="http://schemas.openxmlformats.org/officeDocument/2006/relationships/image" Target="../media/image63.png"/><Relationship Id="rId5" Type="http://schemas.openxmlformats.org/officeDocument/2006/relationships/image" Target="../media/image2.jpeg"/><Relationship Id="rId10" Type="http://schemas.openxmlformats.org/officeDocument/2006/relationships/image" Target="../media/image62.png"/><Relationship Id="rId4" Type="http://schemas.openxmlformats.org/officeDocument/2006/relationships/image" Target="../media/image58.gif"/><Relationship Id="rId9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54.jpeg"/><Relationship Id="rId7" Type="http://schemas.openxmlformats.org/officeDocument/2006/relationships/hyperlink" Target="http://www.google.com/url?sa=i&amp;rct=j&amp;q=&amp;esrc=s&amp;source=images&amp;cd=&amp;cad=rja&amp;uact=8&amp;ved=0CAQQjRw&amp;url=http://www.20minutos.es/noticia/1888610/0/nicolas-maduro-confunde/banderas-puerto-rico/cuba-confusion-premio/&amp;ei=2L9GVMPrMtHKgwSS7oHwAg&amp;psig=AFQjCNEWnrPfGBM0ygnuy4Z_rZGAaj27Uw&amp;ust=1414009176891847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11" Type="http://schemas.openxmlformats.org/officeDocument/2006/relationships/image" Target="../media/image52.jpeg"/><Relationship Id="rId5" Type="http://schemas.openxmlformats.org/officeDocument/2006/relationships/hyperlink" Target="//upload.wikimedia.org/wikipedia/commons/c/cf/Flag_of_Canada.svg" TargetMode="External"/><Relationship Id="rId10" Type="http://schemas.openxmlformats.org/officeDocument/2006/relationships/image" Target="../media/image66.png"/><Relationship Id="rId4" Type="http://schemas.openxmlformats.org/officeDocument/2006/relationships/image" Target="../media/image2.jpeg"/><Relationship Id="rId9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54.jpeg"/><Relationship Id="rId7" Type="http://schemas.openxmlformats.org/officeDocument/2006/relationships/hyperlink" Target="//upload.wikimedia.org/wikipedia/commons/8/89/Flag_of_Antigua_and_Barbuda.sv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gif"/><Relationship Id="rId5" Type="http://schemas.openxmlformats.org/officeDocument/2006/relationships/image" Target="../media/image2.jpeg"/><Relationship Id="rId4" Type="http://schemas.openxmlformats.org/officeDocument/2006/relationships/image" Target="../media/image6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2.jpeg"/><Relationship Id="rId7" Type="http://schemas.openxmlformats.org/officeDocument/2006/relationships/hyperlink" Target="http://www.google.com.do/url?sa=i&amp;rct=j&amp;q=&amp;esrc=s&amp;frm=1&amp;source=images&amp;cd=&amp;cad=rja&amp;docid=vkaCwX8AQTEDtM&amp;tbnid=q0ws0KgsSxxlrM:&amp;ved=0CAUQjRw&amp;url=http://study-abroad-blog-santiago-dr-la.ciee.org/2012/02/&amp;ei=2saoUe20GpG-9QTIsIDoAw&amp;psig=AFQjCNHOk9fJveiGqVy-iZ23FCYEGmY1tA&amp;ust=1370101608342290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jpeg"/><Relationship Id="rId5" Type="http://schemas.openxmlformats.org/officeDocument/2006/relationships/hyperlink" Target="http://www.google.com.do/url?sa=i&amp;rct=j&amp;q=&amp;esrc=s&amp;frm=1&amp;source=images&amp;cd=&amp;cad=rja&amp;docid=1ShoIohRJi0SdM&amp;tbnid=cSsmNKa9wOswSM:&amp;ved=0CAUQjRw&amp;url=http://www.ciee.org/study-abroad/dominican-republic/santiago/summer-community-public-health/&amp;ei=EsaoUZ-VHIm68AS5yYCgDw&amp;psig=AFQjCNHOk9fJveiGqVy-iZ23FCYEGmY1tA&amp;ust=1370101608342290" TargetMode="External"/><Relationship Id="rId4" Type="http://schemas.openxmlformats.org/officeDocument/2006/relationships/image" Target="../media/image6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2743200"/>
            <a:ext cx="9144000" cy="2743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-381000" y="2971800"/>
            <a:ext cx="9144000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DO" sz="3200" b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</a:rPr>
              <a:t>INTERNACIONALIZACIÓN</a:t>
            </a:r>
          </a:p>
          <a:p>
            <a:pPr algn="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DO" sz="2000" b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</a:rPr>
              <a:t>PONTIFICIA UNIVERSIDAD CATÓLICA MADRE Y MAESTRA</a:t>
            </a:r>
          </a:p>
        </p:txBody>
      </p:sp>
      <p:pic>
        <p:nvPicPr>
          <p:cNvPr id="5125" name="Picture 5" descr="LogoPUCMM_511PX_RGB_300DPI_F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41148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2671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20122" y="1137285"/>
            <a:ext cx="640794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        </a:t>
            </a:r>
            <a:r>
              <a:rPr lang="en-US" sz="3300" b="1" dirty="0" err="1">
                <a:solidFill>
                  <a:schemeClr val="bg1"/>
                </a:solidFill>
              </a:rPr>
              <a:t>Ubicación</a:t>
            </a:r>
            <a:r>
              <a:rPr lang="en-US" sz="3300" b="1" dirty="0">
                <a:solidFill>
                  <a:schemeClr val="bg1"/>
                </a:solidFill>
              </a:rPr>
              <a:t> </a:t>
            </a:r>
            <a:r>
              <a:rPr lang="en-US" sz="3300" b="1" dirty="0" err="1">
                <a:solidFill>
                  <a:schemeClr val="bg1"/>
                </a:solidFill>
              </a:rPr>
              <a:t>geográfica</a:t>
            </a:r>
            <a:endParaRPr lang="es-DO" sz="3300" b="1" dirty="0">
              <a:solidFill>
                <a:schemeClr val="bg1"/>
              </a:solidFill>
            </a:endParaRPr>
          </a:p>
        </p:txBody>
      </p:sp>
      <p:pic>
        <p:nvPicPr>
          <p:cNvPr id="1028" name="Picture 4" descr="https://eltrasterodepalacio.files.wordpress.com/2012/07/la-espac3b1ola-04.jpg?w=4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482" y="1811521"/>
            <a:ext cx="4776859" cy="339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3FB62E5-EC15-4CB9-A57D-3C691B3387D3}"/>
              </a:ext>
            </a:extLst>
          </p:cNvPr>
          <p:cNvSpPr/>
          <p:nvPr/>
        </p:nvSpPr>
        <p:spPr>
          <a:xfrm>
            <a:off x="5387599" y="3594639"/>
            <a:ext cx="74972" cy="63931"/>
          </a:xfrm>
          <a:prstGeom prst="rect">
            <a:avLst/>
          </a:prstGeom>
          <a:solidFill>
            <a:srgbClr val="0066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DO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4CB7D6-8039-4637-81A6-DACEC3C13305}"/>
              </a:ext>
            </a:extLst>
          </p:cNvPr>
          <p:cNvSpPr/>
          <p:nvPr/>
        </p:nvSpPr>
        <p:spPr>
          <a:xfrm>
            <a:off x="5353309" y="3478402"/>
            <a:ext cx="34289" cy="34289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DO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5C97BD-455F-4825-B124-EF7CAA8462FF}"/>
              </a:ext>
            </a:extLst>
          </p:cNvPr>
          <p:cNvSpPr txBox="1"/>
          <p:nvPr/>
        </p:nvSpPr>
        <p:spPr>
          <a:xfrm>
            <a:off x="2515482" y="5257800"/>
            <a:ext cx="47768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1600" dirty="0">
                <a:solidFill>
                  <a:srgbClr val="0070C0"/>
                </a:solidFill>
                <a:hlinkClick r:id="rId3"/>
              </a:rPr>
              <a:t>Campus Santiago</a:t>
            </a:r>
            <a:endParaRPr lang="es-DO" sz="1600" dirty="0">
              <a:solidFill>
                <a:srgbClr val="0070C0"/>
              </a:solidFill>
            </a:endParaRPr>
          </a:p>
          <a:p>
            <a:r>
              <a:rPr lang="es-DO" sz="1600" dirty="0">
                <a:solidFill>
                  <a:srgbClr val="C00000"/>
                </a:solidFill>
                <a:hlinkClick r:id="rId4"/>
              </a:rPr>
              <a:t>Campus Santo Domingo</a:t>
            </a:r>
            <a:endParaRPr lang="es-DO" sz="1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565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1143000"/>
            <a:ext cx="9144000" cy="5715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1447800"/>
            <a:ext cx="83058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3200" b="1" dirty="0">
                <a:solidFill>
                  <a:schemeClr val="bg1"/>
                </a:solidFill>
                <a:latin typeface="+mj-lt"/>
              </a:rPr>
              <a:t>Misión</a:t>
            </a:r>
          </a:p>
          <a:p>
            <a:pPr algn="just">
              <a:defRPr/>
            </a:pPr>
            <a:endParaRPr lang="es-ES" sz="3200" b="1" dirty="0">
              <a:solidFill>
                <a:schemeClr val="bg1"/>
              </a:solidFill>
              <a:latin typeface="+mj-lt"/>
            </a:endParaRPr>
          </a:p>
          <a:p>
            <a:pPr algn="just">
              <a:defRPr/>
            </a:pPr>
            <a:r>
              <a:rPr lang="es-DO" sz="2800" dirty="0">
                <a:solidFill>
                  <a:schemeClr val="bg1"/>
                </a:solidFill>
                <a:latin typeface="+mj-lt"/>
              </a:rPr>
              <a:t>Ser una universidad comprometida con la globalización, que forma profesionales dotados de competencias interculturales; genera investigaciones reconocidas internacionalmente; produce iniciativas innovadoras para abordar retos globales significativos y fomenta el compromiso público para mejorar la vinculación del país con el mundo.</a:t>
            </a:r>
            <a:r>
              <a:rPr lang="es-ES" sz="1600" dirty="0">
                <a:solidFill>
                  <a:schemeClr val="bg1"/>
                </a:solidFill>
                <a:latin typeface="+mj-lt"/>
              </a:rPr>
              <a:t> </a:t>
            </a:r>
          </a:p>
          <a:p>
            <a:pPr algn="just">
              <a:defRPr/>
            </a:pPr>
            <a:endParaRPr lang="en-US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173" name="Text Box 12"/>
          <p:cNvSpPr txBox="1">
            <a:spLocks noChangeArrowheads="1"/>
          </p:cNvSpPr>
          <p:nvPr/>
        </p:nvSpPr>
        <p:spPr bwMode="auto">
          <a:xfrm>
            <a:off x="830263" y="311150"/>
            <a:ext cx="770413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DO" sz="2200" b="1">
                <a:latin typeface="Tahoma" pitchFamily="34" charset="0"/>
              </a:rPr>
              <a:t>Pontificia Universidad Católica Madre y Maestra</a:t>
            </a:r>
          </a:p>
        </p:txBody>
      </p:sp>
      <p:pic>
        <p:nvPicPr>
          <p:cNvPr id="6" name="Picture 5" descr="LogoPUCMM_511PX_RGB_300DPI_F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52400"/>
            <a:ext cx="831271" cy="83127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0259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9987" y="1484026"/>
            <a:ext cx="9144000" cy="5715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1447800"/>
            <a:ext cx="8305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z="3200" b="1" dirty="0">
                <a:solidFill>
                  <a:schemeClr val="bg1"/>
                </a:solidFill>
                <a:latin typeface="+mj-lt"/>
              </a:rPr>
              <a:t>Visión</a:t>
            </a:r>
          </a:p>
          <a:p>
            <a:pPr algn="just">
              <a:defRPr/>
            </a:pPr>
            <a:r>
              <a:rPr lang="es-DO" sz="20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La PUCMM ampliará sus esfuerzos orientados a:</a:t>
            </a:r>
          </a:p>
          <a:p>
            <a:pPr algn="just">
              <a:defRPr/>
            </a:pPr>
            <a:endParaRPr lang="es-DO" sz="20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DO" sz="20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Lograr una mayor exposición internacional para estudiantes, profesores y personal administrativo;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es-DO" sz="20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DO" sz="20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Adaptar su oferta académica para fomentar la multiculturalidad y responder a  las demandas de un mundo cada vez más globalizado;</a:t>
            </a: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endParaRPr lang="es-DO" sz="20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  <a:defRPr/>
            </a:pPr>
            <a:r>
              <a:rPr lang="es-DO" sz="20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Aumentar la cantidad de investigaciones y publicaciones en revistas reconocidas por la comunidad científica internacional;</a:t>
            </a:r>
            <a:endParaRPr lang="en-US" sz="20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es-ES" sz="1600" dirty="0">
              <a:solidFill>
                <a:schemeClr val="bg1"/>
              </a:solidFill>
              <a:latin typeface="+mj-l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es-ES" sz="2000" dirty="0">
                <a:solidFill>
                  <a:schemeClr val="bg1"/>
                </a:solidFill>
                <a:latin typeface="+mj-lt"/>
              </a:rPr>
              <a:t>Generar sinergias con el Estado Dominicano para promover el país como destino académico y auspiciar la vinculación de la República Dominicana con el mundo.</a:t>
            </a:r>
          </a:p>
          <a:p>
            <a:pPr algn="just">
              <a:defRPr/>
            </a:pPr>
            <a:endParaRPr lang="en-US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173" name="Text Box 12"/>
          <p:cNvSpPr txBox="1">
            <a:spLocks noChangeArrowheads="1"/>
          </p:cNvSpPr>
          <p:nvPr/>
        </p:nvSpPr>
        <p:spPr bwMode="auto">
          <a:xfrm>
            <a:off x="830263" y="311150"/>
            <a:ext cx="770413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DO" sz="2200" b="1">
                <a:latin typeface="Tahoma" pitchFamily="34" charset="0"/>
              </a:rPr>
              <a:t>Pontificia Universidad Católica Madre y Maestra</a:t>
            </a:r>
          </a:p>
        </p:txBody>
      </p:sp>
      <p:pic>
        <p:nvPicPr>
          <p:cNvPr id="6" name="Picture 5" descr="LogoPUCMM_511PX_RGB_300DPI_F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52400"/>
            <a:ext cx="831271" cy="83127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2177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1143000"/>
            <a:ext cx="9144000" cy="5715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2895600"/>
            <a:ext cx="830580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endParaRPr lang="es-ES" sz="1600" dirty="0">
              <a:solidFill>
                <a:schemeClr val="bg1"/>
              </a:solidFill>
              <a:latin typeface="+mj-lt"/>
            </a:endParaRPr>
          </a:p>
          <a:p>
            <a:pPr algn="just">
              <a:defRPr/>
            </a:pPr>
            <a:r>
              <a:rPr lang="es-ES" sz="2000" b="1" dirty="0">
                <a:solidFill>
                  <a:schemeClr val="bg1"/>
                </a:solidFill>
                <a:latin typeface="+mj-lt"/>
              </a:rPr>
              <a:t>La Universidad ha tenido vocación internacional desde su nacimiento.</a:t>
            </a:r>
          </a:p>
          <a:p>
            <a:pPr algn="just">
              <a:defRPr/>
            </a:pPr>
            <a:endParaRPr lang="es-ES" sz="2000" b="1" dirty="0">
              <a:solidFill>
                <a:schemeClr val="bg1"/>
              </a:solidFill>
              <a:latin typeface="+mj-lt"/>
            </a:endParaRPr>
          </a:p>
          <a:p>
            <a:pPr algn="just">
              <a:defRPr/>
            </a:pPr>
            <a:r>
              <a:rPr lang="es-ES" sz="2000" b="1" dirty="0">
                <a:solidFill>
                  <a:schemeClr val="bg1"/>
                </a:solidFill>
                <a:latin typeface="+mj-lt"/>
              </a:rPr>
              <a:t>En sus primeros años, la PUCMM gestionó numerosas alianzas interinstitucionales, dirigidas a:</a:t>
            </a:r>
          </a:p>
          <a:p>
            <a:pPr algn="just">
              <a:defRPr/>
            </a:pPr>
            <a:endParaRPr lang="es-ES" sz="1000" dirty="0">
              <a:solidFill>
                <a:schemeClr val="bg1"/>
              </a:solidFill>
              <a:latin typeface="+mj-lt"/>
            </a:endParaRPr>
          </a:p>
          <a:p>
            <a:pPr lvl="1" algn="just">
              <a:buFont typeface="Wingdings" pitchFamily="2" charset="2"/>
              <a:buChar char="§"/>
              <a:defRPr/>
            </a:pPr>
            <a:r>
              <a:rPr lang="es-ES" dirty="0">
                <a:solidFill>
                  <a:schemeClr val="bg1"/>
                </a:solidFill>
                <a:latin typeface="+mj-lt"/>
              </a:rPr>
              <a:t> Diseño del campus</a:t>
            </a:r>
          </a:p>
          <a:p>
            <a:pPr lvl="1" algn="just">
              <a:buFont typeface="Wingdings" pitchFamily="2" charset="2"/>
              <a:buChar char="§"/>
              <a:defRPr/>
            </a:pPr>
            <a:r>
              <a:rPr lang="es-ES" dirty="0">
                <a:solidFill>
                  <a:schemeClr val="bg1"/>
                </a:solidFill>
                <a:latin typeface="+mj-lt"/>
              </a:rPr>
              <a:t> Capacitación del personal docente y administrativo</a:t>
            </a:r>
          </a:p>
          <a:p>
            <a:pPr lvl="1" algn="just">
              <a:buFont typeface="Wingdings" pitchFamily="2" charset="2"/>
              <a:buChar char="§"/>
              <a:defRPr/>
            </a:pPr>
            <a:r>
              <a:rPr lang="es-ES" dirty="0">
                <a:solidFill>
                  <a:schemeClr val="bg1"/>
                </a:solidFill>
                <a:latin typeface="+mj-lt"/>
              </a:rPr>
              <a:t> Fortalecimiento de áreas tecnológicas</a:t>
            </a:r>
          </a:p>
          <a:p>
            <a:pPr lvl="1" algn="just">
              <a:buFont typeface="Wingdings" pitchFamily="2" charset="2"/>
              <a:buChar char="§"/>
              <a:defRPr/>
            </a:pPr>
            <a:r>
              <a:rPr lang="es-ES" dirty="0">
                <a:solidFill>
                  <a:schemeClr val="bg1"/>
                </a:solidFill>
                <a:latin typeface="+mj-lt"/>
              </a:rPr>
              <a:t> Ampliación de ofertas académicas</a:t>
            </a:r>
          </a:p>
          <a:p>
            <a:pPr lvl="1" algn="just">
              <a:buFont typeface="Wingdings" pitchFamily="2" charset="2"/>
              <a:buChar char="§"/>
              <a:defRPr/>
            </a:pPr>
            <a:r>
              <a:rPr lang="es-ES" dirty="0">
                <a:solidFill>
                  <a:schemeClr val="bg1"/>
                </a:solidFill>
                <a:latin typeface="+mj-lt"/>
              </a:rPr>
              <a:t> Movilidad internacional estudiantil</a:t>
            </a:r>
          </a:p>
          <a:p>
            <a:pPr lvl="1" algn="just">
              <a:buFont typeface="Wingdings" pitchFamily="2" charset="2"/>
              <a:buChar char="§"/>
              <a:defRPr/>
            </a:pPr>
            <a:r>
              <a:rPr lang="es-ES" dirty="0">
                <a:solidFill>
                  <a:schemeClr val="bg1"/>
                </a:solidFill>
                <a:latin typeface="+mj-lt"/>
              </a:rPr>
              <a:t> Desarrollo de proyectos académico-científicos</a:t>
            </a:r>
          </a:p>
          <a:p>
            <a:pPr lvl="1" algn="just">
              <a:buFont typeface="Wingdings" pitchFamily="2" charset="2"/>
              <a:buChar char="§"/>
              <a:defRPr/>
            </a:pPr>
            <a:endParaRPr lang="es-ES" sz="1600" dirty="0">
              <a:solidFill>
                <a:schemeClr val="bg1"/>
              </a:solidFill>
              <a:latin typeface="+mj-lt"/>
            </a:endParaRPr>
          </a:p>
          <a:p>
            <a:pPr algn="just"/>
            <a:r>
              <a:rPr lang="en-US" sz="1400" dirty="0">
                <a:solidFill>
                  <a:schemeClr val="bg1"/>
                </a:solidFill>
                <a:latin typeface="+mj-lt"/>
              </a:rPr>
              <a:t> </a:t>
            </a:r>
            <a:endParaRPr lang="en-US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173" name="Text Box 12"/>
          <p:cNvSpPr txBox="1">
            <a:spLocks noChangeArrowheads="1"/>
          </p:cNvSpPr>
          <p:nvPr/>
        </p:nvSpPr>
        <p:spPr bwMode="auto">
          <a:xfrm>
            <a:off x="830263" y="311150"/>
            <a:ext cx="770413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DO" sz="2200" b="1">
                <a:latin typeface="Tahoma" pitchFamily="34" charset="0"/>
              </a:rPr>
              <a:t>Pontificia Universidad Católica Madre y Maestra</a:t>
            </a:r>
          </a:p>
        </p:txBody>
      </p:sp>
      <p:pic>
        <p:nvPicPr>
          <p:cNvPr id="6" name="Picture 5" descr="LogoPUCMM_511PX_RGB_300DPI_F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52400"/>
            <a:ext cx="831271" cy="83127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1" t="17402"/>
          <a:stretch/>
        </p:blipFill>
        <p:spPr>
          <a:xfrm>
            <a:off x="3192638" y="1241677"/>
            <a:ext cx="2903362" cy="16529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893" y="1237030"/>
            <a:ext cx="2429107" cy="161768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4" r="7732"/>
          <a:stretch/>
        </p:blipFill>
        <p:spPr>
          <a:xfrm>
            <a:off x="381000" y="1225921"/>
            <a:ext cx="2590801" cy="164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2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990600"/>
            <a:ext cx="9144000" cy="5867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onstantia" pitchFamily="18" charset="0"/>
            </a:endParaRPr>
          </a:p>
        </p:txBody>
      </p:sp>
      <p:sp>
        <p:nvSpPr>
          <p:cNvPr id="12327" name="Text Box 12"/>
          <p:cNvSpPr txBox="1">
            <a:spLocks noChangeArrowheads="1"/>
          </p:cNvSpPr>
          <p:nvPr/>
        </p:nvSpPr>
        <p:spPr bwMode="auto">
          <a:xfrm>
            <a:off x="830263" y="311150"/>
            <a:ext cx="770413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DO" sz="2200" b="1">
                <a:latin typeface="Tahoma" pitchFamily="34" charset="0"/>
              </a:rPr>
              <a:t>Pontificia Universidad Católica Madre y Maestra</a:t>
            </a:r>
          </a:p>
        </p:txBody>
      </p:sp>
      <p:sp>
        <p:nvSpPr>
          <p:cNvPr id="2052" name="AutoShape 4" descr="data:image/jpeg;base64,/9j/4AAQSkZJRgABAQAAAQABAAD/2wBDAAkGBwgHBgkIBwgKCgkLDRYPDQwMDRsUFRAWIB0iIiAdHx8kKDQsJCYxJx8fLT0tMTU3Ojo6Iys/RD84QzQ5Ojf/2wBDAQoKCg0MDRoPDxo3JR8lNzc3Nzc3Nzc3Nzc3Nzc3Nzc3Nzc3Nzc3Nzc3Nzc3Nzc3Nzc3Nzc3Nzc3Nzc3Nzc3Nzf/wAARCABQAHgDASIAAhEBAxEB/8QAGQABAQEBAQEAAAAAAAAAAAAAAAcGBQEE/8QAMBAAAgECBQIFAgUFAAAAAAAAAAECAxEEF1WU4gUhBhITMVEigRQVMkHwJUJhkaH/xAAaAQEAAwEBAQAAAAAAAAAAAAAABAUGAQIH/8QALhEAAQIGAQMBBgcAAAAAAAAAAAEEAgMVUqHREQUSMUEGISNCUYETImFxkbHB/9oADAMBAAIRAxEAPwDEgApz6sAAAAAAAAAAAAAAAAAAAAAUHLOWsLa8xlnLWFteZQQY6qu78Jox1VeX4TRPss5awtrzGWctYW15lBPJyUISm72iruwTqrtfmwmhVXd+E0T/ACzlrC2vMZZy1hbXmdfE+MsDJVKeHrxcv0J0oTq/W79m0klb5u/ue4XxjgUqdKvXipfok6tOdL6lbsm007/N19ib+J1Tt5/xNHak++q/wmjj5Zy1hbXmMs5awtrzKBCSnCM1e0ldXPSFVXd2E0cqru/CaJ9lnLWFteYyzlrC2vMoIFVd34TQqry/CaJ9lnLWFteYyzlrC2vMoIFVd34TQqry/CaJ9lnLWFteYyzlrC2vMoIFVd34TQqry/CaJ9lnLWFteYKCBVXd+E0Kq8vwmgACuK8HLnPqC6/GKn/T/Sf0eRd5W+fc6hkK0KuL61Uw6xvUq8vxE1KpQm6NPD0/L7XtaUk+1ld+1+5YdPkQzVj7vSFRxyY/rPUMRi8NPq+G6HTwuHm7ylUn6ik32ul2t/pr2Nf03w5T6fiKVbFzw+LqJr0qdOi6ff5f1O6Xd/yxiZYDqFHBRpdRxK/L7KNRUW5yhG6d0ml9+5vfBlPGdRwUOr9Ur4dYmdH0I+pU8nmhGTfmUbK3muu/72XsrG1bs5cctUiT3foq+P38h24lLCit4kVPXjHk6savUH15Rcorp8qPaHkV/Pb3817/AGsdQyEIVcH1jD0JYvqNB+vFRrYibq08RDyr6b+0ZNu3e3+DXmKfyIZSy+31hQcKgABXgAAAAAAAAAAnuZktHW64DMyWjrdcCxpLy3KFhSndmU2UI4rxGJj1v0o4CqsK5tSqRpOzbSTle/z/AMMvmZLR1uuAzMlo63XAkN2LuT3fD55RU88efueIukPIvlymz5p+H/E+BxmJp4fFznh6qcJTq0qdWHpt/wBqS8ylb+fuUShU9eqsanOMpSU/QnStZ2Ste3yve5hMzJaOt1wGZktHW64FxLedUly1hhlpz9eU/ojS/Z5zLX3Q5Q07r4qXW4UZ4GrLCwlaNV0uydl9V7/KO2T3MyWjrdcBmZLR1uuBTuGLud2/D44RE88+PuSoekPIefy5TZQgT3MyWjrdcBmZLR1uuBHpLy3KHqlO7MpsoQJ7mZLR1uuAzMlo63XAUl5blBSndmU2UIE9zMlo63XAZmS0dbrgKS8tygpTuzKbKECe5mS0dbrgBSXluUFKd2ZTZPwAbE2IAAAAAAAAAAAAAAAAAAAAB//Z"/>
          <p:cNvSpPr>
            <a:spLocks noChangeAspect="1" noChangeArrowheads="1"/>
          </p:cNvSpPr>
          <p:nvPr/>
        </p:nvSpPr>
        <p:spPr bwMode="auto">
          <a:xfrm>
            <a:off x="63500" y="-365125"/>
            <a:ext cx="1143000" cy="762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AutoShape 8" descr="data:image/jpeg;base64,/9j/4AAQSkZJRgABAQAAAQABAAD/2wBDAAkGBwgHBgkIBwgKCgkLDRYPDQwMDRsUFRAWIB0iIiAdHx8kKDQsJCYxJx8fLT0tMTU3Ojo6Iys/RD84QzQ5Ojf/2wBDAQoKCg0MDRoPDxo3JR8lNzc3Nzc3Nzc3Nzc3Nzc3Nzc3Nzc3Nzc3Nzc3Nzc3Nzc3Nzc3Nzc3Nzc3Nzc3Nzc3Nzf/wAARCABLAHwDASIAAhEBAxEB/8QAHAAAAgMAAwEAAAAAAAAAAAAAAAcEBQYBAggD/8QAPhAAAQEFBQUFBgYCAAcAAAAAAQIAAwQFEQYSF5PSFiExU1QUQVFVlAcTImGR0RUyQoGi4SNSYnGDobHi8P/EABsBAQACAwEBAAAAAAAAAAAAAAAEBgEDBQIH/8QANhEAAAIECQsDBQEAAAAAAAAAAAECAwSRBRESExQhMVTwFRZBUVJTYYGh0uFxwdEiMkKSscL/2gAMAwEAAhEDEQA/AFtJ02fVJZoZsuITMgkdhDtRuk8Te+E04U3nfXu4tIlMmhpZOII21hI2Elr90p4kpSUqX4UFDXfSo3EVrXuMeTizxks0/FjEiZXR2H3SyE14m98Jpwp31r+n8zWrkvfxOVD2hu493KncMRDj3dwhAFEpSAneKgfDUUrWvcbOmZkaRFH72fiNIpVSZ/7pUzRCRSpIIn3YiqGhTe/2u+Hfd491dzT5xJYWaTeK2HhY2MlzhyHiypJKk7t9agfsN5Pd4Dqr8W/BVunaItVlRGkhRSAkm9+a/cqDTdeu/Knc098XonEyPs5dxy5cqFAiP8V9RRT4kmqeB/1314/IYNNKOOP40W8QFfEQEpmEuk0LZ1EXEzx9VEW53kFXEXRdp476igHfxYcwMng5NNIadIjHFoXTwJhnG9IHCt4XTxr+9P01qZDoQAcSE2R7Yq0gJ9+B8VF8QUAppuqd9Rdp3/mHV6iWrgJ0bRpjRahb+rpBFwFRNVFQCaVNSfnT9NalKOyM/e3+AOknk8FLZs7dW5ho+Cg3rgrdkIUkqJAunga0vVI3Upv8DaWAsvMrQuY95KXSC6dPUgh69FRUGgrQV3d+5vg7JfTuHV7S0zFEOIS64V7u4qhFUgUTvAv1p3Up/wAJs/ZnbF9ZlxMXcJBO3zt++Soe9eGqQAaCoAr/AM6BoEJmikypmsPVZZbo9x0YJNoRa0TZiI064o/SsaDDW0nIcZ4Yw1tJyHGeGtsWY7yuGzVMYsx3lcNmq+zVOSy6zFynYf2EenyKnDW0nIh88MYa2k5DjPDW2LMd5XDZqvsxizHeVw2ar7MksuswnYf2EenyKnDW0nIcZ4Yw1tJyIfPDW2LMd5XDZqmMWY7yuGzVfZkll1mE7D+wj0+RU4a2k5DjPDGGtpORD54a2xZjvK4bNV9m4xZjvK4bNUySy6zCdh/YR6fIUMmRZ5UkmipsuJTMgkdhDokJJ4mvwkDhTfxr3cWtnC1vZnKk+0IRrqVOoYiGuurpCAKJQAE7xu4biONfGqkzqz65JNFTV8/RMgkdhQgm6ojea/CaeG87691KtcJU/iZnK0+0UxsPLHUMezK92UqCBQJSKCpG4buO+pPjeln3Hb72fj7j54Qr1PJl+DGHdiLNlRHVCygUJvfmvXa3qbq0+VO5pzxaoebzFPs57a8l64UCJJc31FFPiSQpNQD4b6/9hEU8m4kaoRCYpVlO20DwoF0m9+e/d403VpTuo04qfQs2mA9m5jX8uXCjtC/dXiUb7ySCKgHw4niG8njVo+7iAiOvw505kT2yKoxdowo++TS8Eq30KapoaV491O/i3R8mWPoCcvLQ9rTadb+86dgFKVKP5ioBFATUn50/TWp7uxBQzyQvrGPIx9Pin/Oil4O3lNxSLoB/NSvAXN/GrcRDuXRMDOX1pHkYi06n9XTogpC1brxULtBWtfnTdRs6Y6/9W/wBJdvBGTxwr2kmPdOBCXYdYdXVXSKoAATvAv1p3cD4NrfYnD2efwk3M4cwNQ/R7kRikKUE0PeaV7t4AbKha46dw59pS46Hh0QhEOv3RQaEAoAATvAv18RwPCjTfZrZCKtO4mL2CfuXDtw9Sm6+JUd4JG8Ch+jQm+MmVKIo7Kist0CYwIq0mhElicgq69NgdHYLE8mSfV2x2CxPJkn1dtisKZr18F/P7MYUzXr4L+f2atSlm7FimGG+m4xtewWJ5Mk+rtjsFieTJPq7bFYUzXr4L+f2YwpmvXwX8/syUs3YTDDfTcY2vYLE8mSfV2x2CxPJkn1dtisKZr18F/P7MYUzXr4L+f2ZKWbsJhhvpuMbXsFieTJPq7bnsFieRJPq7bE4UzXr4L+f2YwpmvXwX8/syUs3YTDDfTcYUsmRZxUkmhmzyJTMgkdhS7UbqjxNfhIHCm/x7uLSpXN4OczSAd21jH65ZBuC7d+5TQoSALqAEpqRu+XjXx9CbWWO6uDyDpY2ssd1cHkHS3fOFlZxnF1s9KhXcntW7S/Ux5vM5eBwZIIx6ZD2r3gdG7Ui9+et2t6ny/Zps1nEJJJxFiw0a/RLolwHbwvUAqWCPiTRSagf/fIeg9rLHdXB5B0sbWWO6yDyDpbGVVUf29Sr9agye1btJxjz0/jJNK5fJo+zkVEonjqpiSvel2qhoU1TQnfTdwp38W6oiZJMpPNo6eRMSq0D57fcXNyFnvJomgrX96fp7/Q+1ljurg8g6WNrLHdZB5B0syqr1V646/SywMntW7S/Ux59lk3gZ9OHby3cdEvIZzDl06eOkgKT/qKJTvAJJ/bv4Gz9ntrY+zzmPdysOUu371Kil8m+oUBpvFP/AAzv2ssd1cHkHSwLWWOHCMgx/wBA6WjtTeguVGrQ+mOLTUUXASmNlXKFxJrVBpkWiI6+gX2J9ofGCyf7bnE+0PjBZP8AbMHa2x/WwmSdLG1tj+thMk6W5EhLe4eO3SFNwPr2hfYn2h8YLJ/tjE+0PjBZP9swdrbH9bCZJ0sbW2P62EyTpZIS3uHjNIU3A+vaF7ifaHxgsn+25xPtD4wWT/bMHa2x/WwmSdLG1tj+thMk6WSEt7h4xSFNwPr2hfYn2h8YLJ/tuMT7Q+MFk/2zC2tsf1sJknSxtbY/rYTIOlkhLe4eFIU3A+vaM5hI583eZA1MYSOfN3mQNTZzaO3fMmXoxoY2jt3zJl6MaG1ymfYPHMTJqFryg8u0aPCRz5u8yBqYwkc+bvMgamzm0du+ZMvRjQxtHbvmTL0Y0MlM+weOYTULXlB5do0eEjnzd5kDUxhI583eZA1NnNo7d8yZejGhjaO3fMmXoxoZKZ9g8cwmoWvKDy7Ro8JHPm7zIGpjCRz5u8yBqbObR275ky9GNDG0du+ZMvRjQyUz7B45hNQteUHl2jR4SOfN3mQNTGErnzh5kDU2c2jt3zJl6MaGNo7d8yZejGhkbPsHjmE1C95QeXaNHhI583eZA1MYSOfN3mQNTZzaO3fMmXoxoY2jt3zJl6MaGRs+weOYTULXlB5do0eEjnzd5kDUxhI583eZA1NnNo7d8yZejGhjaO3fMmXoxoZKZ9g8cwmoWvKDy7Ro8JHPm7zIGpjCRx5w8yBqbObR275ky9GNDG0du+ZMvR/+jJTPsHjmE1C15QeXaNrilIenmGUnUxilIenmGUnUybYbVTVom5sMPF/gOTFKQ9PMMpOpjFKQ9PMMpOpk2wymrQzYYeL/AAHJilIenmGUnUxilIenmGUnUybYZTVoZsMPF/gOTFKQ9PMMpOpjFKQ9PMMpOpk2wymrQzYYeL/AcmKUh6eYZSdTGKUh6eYZSdTJthlNWhmww8X+A5MUpD08wyk6mMUpD08wyk6mTbDKatDNhh4v8ByYpSHp5hlJ1MYpSHp5hlJ1Mm2GU1aGbDDxf4DkxSkPTzDKTqYxSkPTzDKTqZNsMpq0M2GHi/wP/9k="/>
          <p:cNvSpPr>
            <a:spLocks noChangeAspect="1" noChangeArrowheads="1"/>
          </p:cNvSpPr>
          <p:nvPr/>
        </p:nvSpPr>
        <p:spPr bwMode="auto">
          <a:xfrm>
            <a:off x="63500" y="-327025"/>
            <a:ext cx="1162050" cy="695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5" descr="LogoPUCMM_511PX_RGB_300DPI_F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76200"/>
            <a:ext cx="831271" cy="83127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381000" y="990600"/>
            <a:ext cx="58674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DO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EN LA ACTUALIDAD LA PUCMM SUSCRIBE ACUERDOS</a:t>
            </a:r>
          </a:p>
          <a:p>
            <a:r>
              <a:rPr lang="es-DO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DE COOPERACIÓN  INTERUNIVERSITARIOS QUE</a:t>
            </a:r>
          </a:p>
          <a:p>
            <a:r>
              <a:rPr lang="es-DO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PERMITEN:</a:t>
            </a:r>
          </a:p>
          <a:p>
            <a:endParaRPr lang="es-DO" sz="1600" dirty="0">
              <a:solidFill>
                <a:schemeClr val="bg1"/>
              </a:solidFill>
              <a:latin typeface="+mj-lt"/>
            </a:endParaRPr>
          </a:p>
          <a:p>
            <a:pPr>
              <a:buFont typeface="Wingdings" pitchFamily="2" charset="2"/>
              <a:buChar char="ü"/>
            </a:pPr>
            <a:r>
              <a:rPr lang="es-DO" sz="1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DO" dirty="0">
                <a:solidFill>
                  <a:schemeClr val="bg1"/>
                </a:solidFill>
                <a:latin typeface="+mj-lt"/>
              </a:rPr>
              <a:t>Movilidad internacional para estudiantes de la PUCMM</a:t>
            </a:r>
          </a:p>
          <a:p>
            <a:pPr>
              <a:buFont typeface="Wingdings" pitchFamily="2" charset="2"/>
              <a:buChar char="ü"/>
            </a:pPr>
            <a:r>
              <a:rPr lang="es-DO" dirty="0">
                <a:solidFill>
                  <a:schemeClr val="bg1"/>
                </a:solidFill>
                <a:latin typeface="+mj-lt"/>
              </a:rPr>
              <a:t> Estudiantes extranjeros</a:t>
            </a:r>
          </a:p>
          <a:p>
            <a:pPr>
              <a:buFont typeface="Wingdings" pitchFamily="2" charset="2"/>
              <a:buChar char="ü"/>
            </a:pPr>
            <a:r>
              <a:rPr lang="es-DO" dirty="0">
                <a:solidFill>
                  <a:schemeClr val="bg1"/>
                </a:solidFill>
                <a:latin typeface="+mj-lt"/>
              </a:rPr>
              <a:t> Intercambio de estudiantes</a:t>
            </a:r>
          </a:p>
          <a:p>
            <a:pPr>
              <a:buFont typeface="Wingdings" pitchFamily="2" charset="2"/>
              <a:buChar char="ü"/>
            </a:pPr>
            <a:r>
              <a:rPr lang="es-DO" dirty="0">
                <a:solidFill>
                  <a:schemeClr val="bg1"/>
                </a:solidFill>
                <a:latin typeface="+mj-lt"/>
              </a:rPr>
              <a:t> Pasantías internacionales</a:t>
            </a:r>
          </a:p>
          <a:p>
            <a:pPr>
              <a:buFont typeface="Wingdings" pitchFamily="2" charset="2"/>
              <a:buChar char="ü"/>
            </a:pPr>
            <a:r>
              <a:rPr lang="es-DO" dirty="0">
                <a:solidFill>
                  <a:schemeClr val="bg1"/>
                </a:solidFill>
                <a:latin typeface="+mj-lt"/>
              </a:rPr>
              <a:t> Programas rotaciones clínicas para estudiantes </a:t>
            </a:r>
          </a:p>
          <a:p>
            <a:r>
              <a:rPr lang="es-DO" dirty="0">
                <a:solidFill>
                  <a:schemeClr val="bg1"/>
                </a:solidFill>
                <a:latin typeface="+mj-lt"/>
              </a:rPr>
              <a:t>    de medicina</a:t>
            </a:r>
          </a:p>
          <a:p>
            <a:pPr>
              <a:buFont typeface="Wingdings" pitchFamily="2" charset="2"/>
              <a:buChar char="ü"/>
            </a:pPr>
            <a:r>
              <a:rPr lang="es-DO" dirty="0">
                <a:solidFill>
                  <a:schemeClr val="bg1"/>
                </a:solidFill>
                <a:latin typeface="+mj-lt"/>
              </a:rPr>
              <a:t> Programas de doble titulación para </a:t>
            </a:r>
          </a:p>
          <a:p>
            <a:r>
              <a:rPr lang="es-DO" dirty="0">
                <a:solidFill>
                  <a:schemeClr val="bg1"/>
                </a:solidFill>
                <a:latin typeface="+mj-lt"/>
              </a:rPr>
              <a:t>     grado y  postgrado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es-DO" dirty="0">
                <a:solidFill>
                  <a:schemeClr val="bg1"/>
                </a:solidFill>
                <a:latin typeface="+mj-lt"/>
              </a:rPr>
              <a:t>Titulaciones conjuntas</a:t>
            </a:r>
          </a:p>
          <a:p>
            <a:pPr>
              <a:buFont typeface="Wingdings" pitchFamily="2" charset="2"/>
              <a:buChar char="ü"/>
            </a:pPr>
            <a:r>
              <a:rPr lang="es-DO" dirty="0">
                <a:solidFill>
                  <a:schemeClr val="bg1"/>
                </a:solidFill>
                <a:latin typeface="+mj-lt"/>
              </a:rPr>
              <a:t>Educación a Distancia</a:t>
            </a:r>
          </a:p>
          <a:p>
            <a:pPr>
              <a:buFont typeface="Wingdings" pitchFamily="2" charset="2"/>
              <a:buChar char="ü"/>
            </a:pPr>
            <a:r>
              <a:rPr lang="es-DO" dirty="0">
                <a:solidFill>
                  <a:schemeClr val="bg1"/>
                </a:solidFill>
                <a:latin typeface="+mj-lt"/>
              </a:rPr>
              <a:t>Cursos cortos intensivos</a:t>
            </a:r>
          </a:p>
          <a:p>
            <a:pPr>
              <a:buFont typeface="Wingdings" pitchFamily="2" charset="2"/>
              <a:buChar char="ü"/>
            </a:pPr>
            <a:r>
              <a:rPr lang="es-DO" dirty="0">
                <a:solidFill>
                  <a:schemeClr val="bg1"/>
                </a:solidFill>
                <a:latin typeface="+mj-lt"/>
              </a:rPr>
              <a:t> Aprendizaje colaborativo</a:t>
            </a:r>
          </a:p>
          <a:p>
            <a:pPr>
              <a:buFont typeface="Wingdings" pitchFamily="2" charset="2"/>
              <a:buChar char="ü"/>
            </a:pPr>
            <a:r>
              <a:rPr lang="es-DO" dirty="0">
                <a:solidFill>
                  <a:schemeClr val="bg1"/>
                </a:solidFill>
                <a:latin typeface="+mj-lt"/>
              </a:rPr>
              <a:t> Aprendizaje en servicio</a:t>
            </a:r>
          </a:p>
          <a:p>
            <a:pPr>
              <a:buFont typeface="Wingdings" pitchFamily="2" charset="2"/>
              <a:buChar char="ü"/>
            </a:pPr>
            <a:r>
              <a:rPr lang="es-DO" dirty="0">
                <a:solidFill>
                  <a:schemeClr val="bg1"/>
                </a:solidFill>
                <a:latin typeface="+mj-lt"/>
              </a:rPr>
              <a:t>Movilidad del profesorado</a:t>
            </a:r>
          </a:p>
          <a:p>
            <a:pPr>
              <a:buFont typeface="Wingdings" pitchFamily="2" charset="2"/>
              <a:buChar char="ü"/>
            </a:pPr>
            <a:r>
              <a:rPr lang="es-DO" dirty="0">
                <a:solidFill>
                  <a:schemeClr val="bg1"/>
                </a:solidFill>
                <a:latin typeface="+mj-lt"/>
              </a:rPr>
              <a:t> Proyectos y/o investigaciones-publicaciones conjuntas</a:t>
            </a:r>
          </a:p>
        </p:txBody>
      </p:sp>
      <p:pic>
        <p:nvPicPr>
          <p:cNvPr id="27" name="Picture 20" descr="http://sphotos-a.ak.fbcdn.net/hphotos-ak-snc7/292301_465987686746916_136900272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3886200"/>
            <a:ext cx="2225750" cy="1495426"/>
          </a:xfrm>
          <a:prstGeom prst="rect">
            <a:avLst/>
          </a:prstGeom>
          <a:noFill/>
        </p:spPr>
      </p:pic>
      <p:pic>
        <p:nvPicPr>
          <p:cNvPr id="26" name="Picture 18" descr="http://sphotos-b.ak.fbcdn.net/hphotos-ak-ash4/602349_506960735982266_15082794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0" y="2438400"/>
            <a:ext cx="2400657" cy="1595437"/>
          </a:xfrm>
          <a:prstGeom prst="rect">
            <a:avLst/>
          </a:prstGeom>
          <a:noFill/>
        </p:spPr>
      </p:pic>
      <p:pic>
        <p:nvPicPr>
          <p:cNvPr id="24" name="Picture 12" descr="http://sphotos-h.ak.fbcdn.net/hphotos-ak-ash3/29938_124683940876616_7842410_n.jpg"/>
          <p:cNvPicPr>
            <a:picLocks noChangeAspect="1" noChangeArrowheads="1"/>
          </p:cNvPicPr>
          <p:nvPr/>
        </p:nvPicPr>
        <p:blipFill>
          <a:blip r:embed="rId6" cstate="print"/>
          <a:srcRect t="4536"/>
          <a:stretch>
            <a:fillRect/>
          </a:stretch>
        </p:blipFill>
        <p:spPr bwMode="auto">
          <a:xfrm>
            <a:off x="6400800" y="990600"/>
            <a:ext cx="2514600" cy="1603692"/>
          </a:xfrm>
          <a:prstGeom prst="rect">
            <a:avLst/>
          </a:prstGeom>
          <a:noFill/>
        </p:spPr>
      </p:pic>
      <p:pic>
        <p:nvPicPr>
          <p:cNvPr id="13" name="Picture 2" descr="C:\Users\Administrator\Desktop\Foto 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00" y="5410200"/>
            <a:ext cx="1930400" cy="1447800"/>
          </a:xfrm>
          <a:prstGeom prst="rect">
            <a:avLst/>
          </a:prstGeom>
          <a:noFill/>
        </p:spPr>
      </p:pic>
      <p:pic>
        <p:nvPicPr>
          <p:cNvPr id="14" name="Picture 3" descr="C:\Users\Administrator\Desktop\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8200" y="3848100"/>
            <a:ext cx="1981200" cy="1485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41574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2"/>
          <p:cNvSpPr>
            <a:spLocks noChangeArrowheads="1"/>
          </p:cNvSpPr>
          <p:nvPr/>
        </p:nvSpPr>
        <p:spPr bwMode="auto">
          <a:xfrm>
            <a:off x="0" y="914400"/>
            <a:ext cx="9144000" cy="59436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028" name="AutoShape 4" descr="data:image/jpeg;base64,/9j/4AAQSkZJRgABAQAAAQABAAD/2wCEAAkGBhEGEBMQBxQQEBAUExIQFRYUFhcTFBIYFBQVFRYZFRYXGyYeGBkjGhIXIS8gIycpOCwsFR8xNTAqNSgrLCkBCQoKDgwOGg8PGioeHyQvKiwsNSkuLDU1LC4pLCwvLC40KS81KSwxKiksLCwvKSwsLikuLiwpLCkpMCwyLCk0Mf/AABEIALsBDQMBIgACEQEDEQH/xAAcAAEAAgIDAQAAAAAAAAAAAAAABQcEBgECAwj/xABAEAACAQIDBAYGBQwDAQAAAAAAAQIDEQQSIQUGMUEHEyJRYXEUQoGRobEVJDIzwSM1UlNicnOSstHh8DRD8Rb/xAAbAQEAAgMBAQAAAAAAAAAAAAAABAUBAwYCB//EACoRAQACAQMDAgQHAAAAAAAAAAABAgMEETEFEmEhMhMVUXEzQZGhscHh/9oADAMBAAIRAxEAPwC8QAAAAAAAAAAAAAAAAAAAAAAAAAAAAAAAAAAAAAAAAAAAAAAAAAAAAAAAAAAAAAAAAAAAAAAAAAAAAAAAAAAAAAAAAAAAAAAAAAAAAAAAAAAAAAAAAAAAAAAAAAAAAAAAAAAAAAAAAAAAAAAAAAAAAHnOoqes2ly1dvmdPS4L14fzI1TpQwssbg4UqX2p4mhFd125cdP7fg46j0Z4XCYWUq8FOapTleV73UW1ztyXI9xEbJNcePsi1rTvM8RDfPTIfpw/mXj4+D9w9Kh+lD+ZHzGteP8Av+3fvLX3W3Cwu3MDSqYiCzygryV1K71bunx5my+KK8ysdZ0ymlrFr3md/pH+rIp1o1fu2peTT+R2lLKruy8zQNwdmvdatjqGJklTpyhPM9E49WpKT8o2XsenC+vb1741N4JuNFyp4daKF7Z/2p9/ly+JpttVz3UNRj0c7b9308rHxO+WCwjy1a9O/wCzedvPInYYTfHBY12o16d9NJXhx4fbS1KVDXea+5QfOcm/tjZ9BqV+BE7Q3uwWym443EUYTXGObNJa21jG7X/pAbf25PZGxlUo36yUKdGLXGOdJZvNK9vGxUWH2PiMX9xSqyvzyu2ve2WGm01csd17bQuM+ptTaK13lclfpV2dSdo1Kk/GNObXxSJPY++uC29JQwFaLqNXUJJwk++ykld+CuUlid1cXhKcqtek4wis0neOi56X+RxuthqmJxlH0W+aNSM21yUXd6/D2kq2iwzSbUtx9keuszReK3ry+ikcnSnwV+5HcqFsAAAAAAAAAAAAAAAAAAAAAAAAAADxxGGjiVaqk1e+veeG1Y5cPV/hVP6GZph7X/49b+FU/oYZjl80R5ewvzo5/N1D91fJFBrl7C/Ojn83UP3V8kS8/EOs6/8AhU+/9MfpGq+hYSTpWUq0oUpPm4q8n/T7mVSWn0oYd1MJGS9SrFvwUoyjf3te8qwg2fJ+rzPx4jxDZd090nvB26rtBNruvb/PyNj2h0YQlD6jNqdtL6p+fwPPo325RpU5YevKMKma8czsppu+l+abenkbZtXeXDbHjmxdSPhGLUpy8orU9Rtss9Lg0s6eJmI49Zn9zZuzfqsKOLV7RipLlokvwMqjs2lQ+7jFHbBYtY6nGpT4SipeV0nb4mj9JW/P0XCWE2bL6xJWqSX/AExfK/6cl7lr3G3Hjtkt21WV8lcVO6eEJ0nb0/SdVYDZesISSqZfXqLhBW4xjfXx8jZtwNzVsWmquIV6sld/hbwRAdGm5nWWxWNXFXgmuCfPXm/kWnGOXgSc+SKx8HHxHPmWjBjm0/FvzPHiHJyAQk0AAAAAAAAAAAAAAAAAAAAAAAAAAAit5NoU8Bhq0sTKMbUqjs2k32XZK71bei8SVI/aWw6G1WpYyEJSSspOMXJLjZNq6Mw9VmIneXzatC9ejXGU6uAowpzg5Rik4prMmlbVcVwMz/4PBfqo+5f28DKwG62G2bNTwsIxkr2aST146pXN18kWjZb9Q6lXV0ivbMbeWXtTZ8dq0Z0a32ZxcfLua8U7MpLa2yqmxqsqWLVmr2fKS5Nf7pwL4SsR22Ng0dtQy4uKfc+a8miPMbuV12ijU13j0tHCjBbuN+xfRc0/qtR27nZ/HQ64bovm39Znp4P/ABoee2VF8q1G+20fq3PdqOXCUl+xH5IqDe7dDGYbE1qjhKrCVWpNTj2m1KV1dcb2dvZ3F2YDCLBU401rlSXuPWpGMl+USa468CVgz2w23q6XLp65aRW35KD2DvrjN2XkoTbpp60qqvFeCvrD2WLb3P34o71xapp068UnOm9dL2vGXrL5XNA6Sdu4LGvqtlQhUqp9usuEberCXrdzfDz5YfRdhqk8dGpRvljGSk+/NbT4X9hY5sdMuGcs17Z/lAw5LYs0Yot3Qu9M5OFoclOuAAAAAAAAAAAAAAAAAAAAAAAAAAACJ3jp3pRlGVSLVWhHsTnBtTrU4yTytXum+PAliP2ji50506WFyZ6md5p3cYxgk5PKmnJ3lFWuuLfICGwm2q1Tq6dKdJuoo8pSeHvLLkned5Stezla7hLQfT1emqfXzow61U3mcGo0805RfGer0XHg33Ektq+idnGQ7ayurKnZwhmk4wlLM1LW17LM0uPeYdTbkcdKCVGeW9GpFzsrqpVdG9oyemVyavx5paGRhreCtmqZrShkazq6ptx69QyJO8XUdPim7WSu24mRV25iKcXOLo2fXRipJxy9VUjFNzcrXafOyvbVK5l0t56VbsUYVZT0WSKpt2ySmndTyrSEtG01bhqr96e31i5U1hac5U6k4wc5JKPapOpor3vwWqtxV9AMvY+M9PoxnJpu8otpZdYycXpdrlybXc7GacQioK0bJLglwQksya4GBC7y734bdiDeLlepbs0otOpL2X0XiyoN6t/sTvP2JfkaHFU4N9r9+WmbytbwNtxHRG8TOU69erNyk3mk4uctfWbTu/H4Imtj9GWG2c1Kos8lrrd/PgWGLJp8Mb+6yvy48+advbVW+7W49fbrTmpQp8eGr4cO7zZcm727lLYFNQw6V0tWSdDDRwytSSS8D1I+fUXzT68JGDT0wx6cuDkAjpAAAAAAAAAAAAAAAAAAAAAAAAAAABGbbdO1NVVUlUc31SpO1XNld8rukllve7t8CTI3a2Hd6dehKnGdLP8AePLCUZqzTkvs6qLvrw8QMOhhMJUyXcqcpNrJOcoTqyjUcnni3eo1Nyd9ePceiw2CqOMFOm2lCio9be+SWeEWs13JNX7+J5VdkVcW3Kc6UutVLPJJ9hU6jqR6q3HSSV3bVKWvAU93rRSjKF1So0rqPOnV61ta8H89TI74LCYPDVIuhUjKorU43rZ32YtKKTlyjN6W5neOzsLs/JPPkjDLOKdVqmnkyRlZys24p689XxueVPdzLFK8LqnhYXUf1FZ1ZeyV/wATjA7vzpzpTxMqbVKNKnFRT1VKnWgpa8JN1r+GXiYEl9LUlNU5TipP7N2u3pCXZ110qRMqFRTvladnZ25PufvNbW7UsHB3amlCUbQTz/c0YRdPX7SlQTWq4+BNbIwssJRhHEWdR3nUa4Oc25Tt4Zm/YkBmWObAAAAAAAAAAAAAAAAAAAAAAAAAAAAAAAAAACJ21RvOjUqwlVpQlNzhGLnrKNoSyLWVteCds1+RLADWJRrU2lg6dejG8HRhH7CbrSdR1eUU42eV8E7LUwo4TFYONqMatOLjG+SLlPPChSUFaL4XU076XSvobpYWM7jTq+OxDbjh51ZYlvEKUVl6u0F2ci4KSTT09a6b4E/sRTjTfpLm+1LJnTUlHSyeZuT1vrLUzo0Ixk5RjFSfF2V35vmeljA4aucgAAAAAAAAAAAAAAAAAAAAAAAAAAAAAAAAAAAAAAAAAAAAAAAAAAAAAAAAAAAAAAAAAAAAAAAAAAAAAAAAAAAAAAAAAAAAAAAAAAAAAAAAAAAAAAAAAAAAAAAAAAAAAAAAAAAAAAAAAAAAAAAAAAAAAAAAAAAAAAH/2Q=="/>
          <p:cNvSpPr>
            <a:spLocks noChangeAspect="1" noChangeArrowheads="1"/>
          </p:cNvSpPr>
          <p:nvPr/>
        </p:nvSpPr>
        <p:spPr bwMode="auto">
          <a:xfrm>
            <a:off x="58616" y="-863600"/>
            <a:ext cx="2365131" cy="1781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6" name="Picture 12" descr="Página principal de la Universitat Politècnica de Valènc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1905000"/>
            <a:ext cx="838200" cy="307948"/>
          </a:xfrm>
          <a:prstGeom prst="rect">
            <a:avLst/>
          </a:prstGeom>
          <a:noFill/>
        </p:spPr>
      </p:pic>
      <p:pic>
        <p:nvPicPr>
          <p:cNvPr id="1038" name="Picture 14" descr="Universidad de Murcia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1800" y="3048000"/>
            <a:ext cx="860945" cy="257176"/>
          </a:xfrm>
          <a:prstGeom prst="rect">
            <a:avLst/>
          </a:prstGeom>
          <a:noFill/>
        </p:spPr>
      </p:pic>
      <p:pic>
        <p:nvPicPr>
          <p:cNvPr id="1026" name="Picture 2" descr="C:\Documents and Settings\ccastillo\Desktop\Temporales VRIC 2011\LOGOS UNIVERSIDADES\Pontificia Univ. Catolica de Chil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88381" y="1326239"/>
            <a:ext cx="404446" cy="576455"/>
          </a:xfrm>
          <a:prstGeom prst="rect">
            <a:avLst/>
          </a:prstGeom>
          <a:noFill/>
        </p:spPr>
      </p:pic>
      <p:pic>
        <p:nvPicPr>
          <p:cNvPr id="1027" name="Picture 3" descr="C:\Documents and Settings\ccastillo\Desktop\Temporales VRIC 2011\LOGOS UNIVERSIDADES\Universidad de Miami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05600" y="1524000"/>
            <a:ext cx="962758" cy="246155"/>
          </a:xfrm>
          <a:prstGeom prst="rect">
            <a:avLst/>
          </a:prstGeom>
          <a:noFill/>
        </p:spPr>
      </p:pic>
      <p:pic>
        <p:nvPicPr>
          <p:cNvPr id="2" name="Picture 4" descr="C:\Documents and Settings\ccastillo\Desktop\Temporales VRIC 2011\LOGOS UNIVERSIDADES\Universidad de Malaga.g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53263" y="6145553"/>
            <a:ext cx="492369" cy="549897"/>
          </a:xfrm>
          <a:prstGeom prst="rect">
            <a:avLst/>
          </a:prstGeom>
          <a:noFill/>
        </p:spPr>
      </p:pic>
      <p:pic>
        <p:nvPicPr>
          <p:cNvPr id="1029" name="Picture 5" descr="C:\Documents and Settings\ccastillo\Desktop\Temporales VRIC 2011\LOGOS UNIVERSIDADES\Universitaet Trier Alemania.gif"/>
          <p:cNvPicPr>
            <a:picLocks noChangeAspect="1" noChangeArrowheads="1"/>
          </p:cNvPicPr>
          <p:nvPr/>
        </p:nvPicPr>
        <p:blipFill>
          <a:blip r:embed="rId8" cstate="print"/>
          <a:srcRect t="34958" b="32773"/>
          <a:stretch>
            <a:fillRect/>
          </a:stretch>
        </p:blipFill>
        <p:spPr bwMode="auto">
          <a:xfrm>
            <a:off x="7924800" y="3048000"/>
            <a:ext cx="844061" cy="295067"/>
          </a:xfrm>
          <a:prstGeom prst="rect">
            <a:avLst/>
          </a:prstGeom>
          <a:noFill/>
        </p:spPr>
      </p:pic>
      <p:pic>
        <p:nvPicPr>
          <p:cNvPr id="3" name="Picture 6" descr="C:\Documents and Settings\ccastillo\Desktop\Temporales VRIC 2011\LOGOS UNIVERSIDADES\University of Salford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96200" y="1600200"/>
            <a:ext cx="487974" cy="524214"/>
          </a:xfrm>
          <a:prstGeom prst="rect">
            <a:avLst/>
          </a:prstGeom>
          <a:noFill/>
        </p:spPr>
      </p:pic>
      <p:pic>
        <p:nvPicPr>
          <p:cNvPr id="7" name="Picture 14" descr="https://arco.esi.uclm.es/svn/public/doc/logos/uclm-gray.png"/>
          <p:cNvPicPr>
            <a:picLocks noChangeAspect="1" noChangeArrowheads="1"/>
          </p:cNvPicPr>
          <p:nvPr/>
        </p:nvPicPr>
        <p:blipFill>
          <a:blip r:embed="rId10" cstate="print"/>
          <a:srcRect t="38462"/>
          <a:stretch>
            <a:fillRect/>
          </a:stretch>
        </p:blipFill>
        <p:spPr bwMode="auto">
          <a:xfrm>
            <a:off x="7019707" y="4410822"/>
            <a:ext cx="738554" cy="307226"/>
          </a:xfrm>
          <a:prstGeom prst="rect">
            <a:avLst/>
          </a:prstGeom>
          <a:noFill/>
        </p:spPr>
      </p:pic>
      <p:pic>
        <p:nvPicPr>
          <p:cNvPr id="1040" name="Picture 16" descr="http://img3.findthebest.com/sites/default/files/419/media/images/St._Johns_University_Law_School_in_Queens_New_York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696200" y="3505200"/>
            <a:ext cx="479484" cy="361951"/>
          </a:xfrm>
          <a:prstGeom prst="rect">
            <a:avLst/>
          </a:prstGeom>
          <a:noFill/>
        </p:spPr>
      </p:pic>
      <p:pic>
        <p:nvPicPr>
          <p:cNvPr id="1042" name="Picture 18" descr="Logo Université Paris 1 Panthé-Sorbonne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858000" y="6019800"/>
            <a:ext cx="776621" cy="298448"/>
          </a:xfrm>
          <a:prstGeom prst="rect">
            <a:avLst/>
          </a:prstGeom>
          <a:noFill/>
        </p:spPr>
      </p:pic>
      <p:pic>
        <p:nvPicPr>
          <p:cNvPr id="1044" name="Picture 20" descr="Accueil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305800" y="3505200"/>
            <a:ext cx="549801" cy="457200"/>
          </a:xfrm>
          <a:prstGeom prst="rect">
            <a:avLst/>
          </a:prstGeom>
          <a:noFill/>
        </p:spPr>
      </p:pic>
      <p:pic>
        <p:nvPicPr>
          <p:cNvPr id="1048" name="Picture 24" descr="http://upload.wikimedia.org/wikipedia/commons/thumb/a/ab/Sedesucl.jpg/200px-Sedesucl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781800" y="3505200"/>
            <a:ext cx="533275" cy="814578"/>
          </a:xfrm>
          <a:prstGeom prst="rect">
            <a:avLst/>
          </a:prstGeom>
          <a:noFill/>
        </p:spPr>
      </p:pic>
      <p:pic>
        <p:nvPicPr>
          <p:cNvPr id="1052" name="Picture 28" descr="http://upload.wikimedia.org/wikipedia/commons/thumb/6/65/Ucm.svg/250px-Ucm.svg.png"/>
          <p:cNvPicPr>
            <a:picLocks noChangeAspect="1" noChangeArrowheads="1"/>
          </p:cNvPicPr>
          <p:nvPr/>
        </p:nvPicPr>
        <p:blipFill>
          <a:blip r:embed="rId17" cstate="print"/>
          <a:stretch>
            <a:fillRect/>
          </a:stretch>
        </p:blipFill>
        <p:spPr bwMode="auto">
          <a:xfrm>
            <a:off x="8153400" y="5257800"/>
            <a:ext cx="856252" cy="635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Picture 32" descr="http://alpha.fdu.edu/~jding/Fdulogo.jp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848600" y="4800600"/>
            <a:ext cx="730459" cy="323851"/>
          </a:xfrm>
          <a:prstGeom prst="rect">
            <a:avLst/>
          </a:prstGeom>
          <a:noFill/>
        </p:spPr>
      </p:pic>
      <p:pic>
        <p:nvPicPr>
          <p:cNvPr id="1058" name="Picture 34" descr="http://www.univ-savoie.fr/fileadmin/templates/main/images/spacer.gif">
            <a:hlinkClick r:id="rId19"/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143608" y="-457200"/>
            <a:ext cx="3165231" cy="952500"/>
          </a:xfrm>
          <a:prstGeom prst="rect">
            <a:avLst/>
          </a:prstGeom>
          <a:noFill/>
        </p:spPr>
      </p:pic>
      <p:pic>
        <p:nvPicPr>
          <p:cNvPr id="1060" name="Picture 36" descr="http://www.univ-savoie.fr/fileadmin/templates/main/images/spacer.gif">
            <a:hlinkClick r:id="rId19"/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143608" y="-457200"/>
            <a:ext cx="3165231" cy="952500"/>
          </a:xfrm>
          <a:prstGeom prst="rect">
            <a:avLst/>
          </a:prstGeom>
          <a:noFill/>
        </p:spPr>
      </p:pic>
      <p:pic>
        <p:nvPicPr>
          <p:cNvPr id="1062" name="Picture 38" descr="http://www.univ-savoie.fr/fileadmin/templates/main/images/spacer.gif">
            <a:hlinkClick r:id="rId19"/>
          </p:cNvPr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143608" y="-457200"/>
            <a:ext cx="3165231" cy="952500"/>
          </a:xfrm>
          <a:prstGeom prst="rect">
            <a:avLst/>
          </a:prstGeom>
          <a:noFill/>
        </p:spPr>
      </p:pic>
      <p:pic>
        <p:nvPicPr>
          <p:cNvPr id="1063" name="Picture 39" descr="C:\Documents and Settings\ccastillo\Desktop\spacer.gif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4567605" y="3424239"/>
            <a:ext cx="8792" cy="9525"/>
          </a:xfrm>
          <a:prstGeom prst="rect">
            <a:avLst/>
          </a:prstGeom>
          <a:noFill/>
        </p:spPr>
      </p:pic>
      <p:sp>
        <p:nvSpPr>
          <p:cNvPr id="4" name="AutoShape 2" descr="data:image/jpeg;base64,/9j/4AAQSkZJRgABAQAAAQABAAD/2wCEAAkGBhQSEBQUEBMWFRUVFxgaFhUUFhwVHxgeFhobFxwcGBcXJyceFxwvIhwYIS8gIzMpLDguFx4xNTAqNSYrLCkBCQoKDgwOGg8PGjUlHyUyLS81MSw1MDQuLCw1LjU1NC8sKSw0LikuNSwqLSw1NSksLDUvLCwsMjQpLCw0LCwsLP/AABEIAGcAoQMBIgACEQEDEQH/xAAcAAACAgMBAQAAAAAAAAAAAAAABgQFAQMHCAL/xABAEAACAQMCAgUIBwYGAwAAAAABAgMABBESIQUxBhNBUXEHFCIyUmGBkRUjU5OhsdEzQlRykqJDYoKDwdIWJbL/xAAaAQACAwEBAAAAAAAAAAAAAAAAAwEEBQIG/8QAMBEAAgECAwYDCAMBAAAAAAAAAAECAxESIVEEExQxYqFBYeEFFTJxkbHR8CJCgSP/2gAMAwEAAhEDEQA/AGzgVu63seYWM4km84lcSDYlsMGBCMhGkAHNdEryz5w3tN8zR5w3tN8zWv7s6u3qZ/G9J6nzRmvNlj0fvZl1xQTuvYwVsHwJ5/Cq+4EsbFJNaMOatqUjxB3FQvZybsp/v1Je2NZ4Ts/QazaO7mLoya1fT6DAP9c+WYnYMOQHdv4vma8secN7TfM0ecN7TfM1Puzq7epHG9J6nzUHjaSG2mEOesMbhMbHVpOMHsNeZvOG9pvmaPOG9pvmaPdnV29Q43pO3dDbdRcqbeKWKMQaZ+sDKGlyMYDc2HpZI7xTzmvLHnDe03zNHnDe03zNHuzq7eocb0nqfNQuNQF7aZF3LRuAPeVIFeZfOG9pvma6n5HODrLFPLMiyAuqLrAfGkamxqzj1lpNbYVSg5uXb1GU9q3ksKQy9D5TJOz9XIqpbQREyIU9NC5YDPPGqm/NQPoG3+wh+7T9KPoG3/h4fuk/SqFo6lvMn5qm6YoWsLkKCSY2wFBJPgBzNSvoG3/h4fuk/Sj6Ct/4eH7pP0otHUMyD0R4M9tCyyaRrcuEj1aUBA2Grer3NQPoK3/h4vuk/Sj6Bt/4eH7pP0otHUMyfmlTyiQlreL0SwE6lhoaQY0Sc1T0iOXKrz6Bt/4eH7pP0o+gbf7CH7pP0otHUMyg6mH7M/cy0Vz/AFVmrvB9XYq8T5CDTn0O4RDFbvxC+XXFG2mGI/4snvB5gfLYk8t0yn3pnbFeEcM6v9lpYuRy1sFIz7/2lbFZ/DDVmfSXOWhXX3lQv5JNSzdUAdo41XSB3HIJb41M6W9JYL+whlk0reo5Rgo9ZQMknuXdSM9uoDtpHoqeHgmnFWtoRvZNNN3uFFFFPFBRRRQAUUUUAFeg/Jrw7qeGW4xguDIf9wlh/bpHwrgNrbmR1RebsFH+o4/5r1DaW4jjRF5IoUeCjFZXtKdoxiX9ijm5G2iiisU0jBNI9/x654hK8HDGEcKHTLeEZ37ViHaff+IG5ndOL+RuqsrY6ZbokMw/w4l/aN8th4ntxV/wnhUdtCkMK6UQYA/MnvJO5PvqxG1OOJ5t8vyKlebwrl4/gSLnyTHGuK+uPOBuJHbIJ+HpgfE/GrfoDxyeVZre9U9fbMFdvbDDKnbYnHb2jB7abK0x2iq7uBhn06j36dh+dEq7nFxnnp5EKkoyvE3Vg1msGq444lRRRW+ZQhU6dD+nSwxG0vkEto2RgjJjyc7DtXO+BuOY7qS6Ku1KcaitIrQm4O6HjpV5O9EfnXD26+2YavROpkHby9ZR38x2jbNRPJ1ZxmaeedFeO3t5HKuAwJ7Bg7Z54rd5LOPSQ30cIJMU5KunMZ0khgOw7c+7wqz4nbracO4gYxjzi8MKAexGxJA+PWD4VTlKavSk73tZ+TfiWEov/ovPI50TnnTZYWSR8FuJnRWknmSKIsoJUJgsVJ5fvA47qUq6ZPw7J4LYY7BPKO/US5/ASfOn15WsvO/+LMVSV7/vMm8e6OWVpBayXiDEUIAhQBXnlbBbWwwSowP6j4Ghi8qZQ6UsbUQ/Zhd8fz8s+/T8Kp+n/SA3d9K2fQjJjjHYFU4J+Jyfl3ClylUtnxQTqZv7HdSraX8Mh36e8FtzDBf2S6IrjIeMbBHGeQGw5MCBtkbc6SKdr19PR2BW/funKeC6gfxzSTTtnvhafg2hdW176pDP5NeHddxOAHkhMh/2xkf3aa9CVyLyIcPzLcTH91VQf6jqP5Cuu1je0J4qttDR2SNqd9QrBrR56vW9Vvq0aztsATpG/fnPyNbnbAJ7qo2LdxT6MDzjiF7dHcIwtovcsWC+PFjn5U3UqeTJP/XI/bJJMx8TK6/8Cmum1/ja0y+gul8KeuYVQ9J+laWgRVQyzy7RQJzY959lffVzdXIjRnc4VFLE+5Rk0o9ArEzmTiNwMy3BPVA/4cQOFVe7OPl4minFWc5cl3ZE5O6jHmyM3DeNTDWbmC3J3ESrnHuZsH8zW7op0suPOWsuIoFnA1I6jAkA37NuWSCO4jAI3dqR+msQHE+FMvrGV1JHsjSfluadCaq3g4rk+XhkLlF07STYk0V8UVplIrOP9Fkh4fZ3URZhMG60nkrbaQAOQ2cfClinLoj02jhga0vouutnOQBuUJOTgHmM77bg8ql/SfBITrit552HqxyEhR46juPHNOVScLxlFvRo4cIys00j56DWIs4pOJ3IwqKVtlOxkdtsgd3MZ8T2Vjp87JY8NjJyXjkmc+08pVifH0m+dL3SbpVNeyBpcKi7RxJsqD3DtPv/ACG1MVl0ssrmzit+KJJqgGI5otzjlg92wAIORsDS5QmpKpJXz5LwVsvudKUWnBMV+jXBzdXcMKg+m41Edijdj8Bn8K6h0dIuuO3cy7pbx9VHjkD6m3yelKfpda2kbpwmJ1kkGlrmY5cDuQdnjt4E8t/BuIPY8G84jOJbi6XSe9Yd8HvGVfPuauaylUV7Wvkr+fN/RHVPDB252zYjTxMjsr+spIbPeDg/jUng3B5LqZIYVy7n4KO1m7gO+nS949wi9PW3UU8E5x1nU7hj37ZB8cA1Evem8FvE0PCIDCHGHuJDmRh7uenx+QHOn72bVlF38+QrdxTu5ZdyP5QuIx64bO3OYrNNGfac+ufwA8dVKNFZAJ2HM8qdThgioipSxO53XyR8O6vhqueczu/wzoH4Ln40x3/FmWTqoYjLJp1MNQRUUkgFnPIkg4ABOx7BWzgVh1FrDEBjq40X5AZ/Gq6RLiKe4MMKy9doZHMgQIVjCaXB9LGV1DSD655V5uUlUqSkzZisEEiDwrjjySzSJA5lcherZlURpDlDrfcftTMBjOdOezZh4ZfieEPpK5LKytglWRijDI2OCpGaUoOibIfrbWO5d0j+tdwAj49MMDvp1Fm9HPrGnDh1isMSxoqqFHJBpXJ3OFycDJJ5nnRWwf1Cni8RT8mNzpiuLVvXtp5FI/ysxYH56qdaROlnRy5huxf8NAaQgCaH7QDAzjbOwAI2OwI3rSOmvEph1cHDHjkOxkmLBF9/pKufn8DTJ0t695FrPnnyZzGe7WGS5dy48ofElWxuIg31jwuwUc9AKqzHuHpAZ7zVr0X0+Y22j1eoix4aBVRwHoTpSZ72Qz3FyhSV+wIf3EHYP0G1UHC7u/4UDbtavdwAnqpIQSQCc4IUHHgcYycEijBGUMEHmnf5/L5EYnGWKSyfY6VSRw2Xz7i7TpvBZqY0bseR/WI7wBnf+U9taJ5uJcR+rEJsbdtndzmRgeYUbFfkPHspw4RwiO1hSGFdKLy7z3kntJ764sqSd3/J5fI6vvGtF3OPVmiitYoiFRRRWgUwooooAKdPKB9TDYWg/wAG3Dv/ADS9/v2P9VKfDmQTRmbPVh1L4GTpBGrA7TjNWPTDjYu72WZM6GICZGDpUBRkdnKkyTdSOiu/9/bjItKD8ymooopwsKuuhnDevv7aPGQZAW/lT02/BTVLXQfIvw/XeySkbRRHHjIQPyDfOk154KcpeQylHFNI7SKzRRXljdCiiigAooooAKKKKACsGs1g0AcSooorfMoRoIGdgqAlmOAB2k0QQM7BUBYnOAPcCT+AJ+FX/QxxFMtw2PRlijQHtaVgGPwjD/1L31u4HbC36wt+0kiuVXP7saRyIz+LNhR7lbvFWpVLNorqF7CtU2w4LNMCYoyyg4LbKAe7UxAz7udR7S3MkiIObsqj/UQv/NTePXmuUou0UJZIk7FVSRnHtHGpj2k0xt3sjlJc2Qrq1eN2SRSjqcMrDBHiDWEgZlZlUkJgsQPVycDPdvtVlx5jptg/rrboHzz3Z2QHwjMY8AKmcEvlt7fVINSXEpjkHaYo0y+n/MDJGwPegrnG8N/EnCr2KGKBmzpBOFLHHYBzJ91YhiLMFUZJOAO8nxq7l4ebWO7DHJ+riRhyZZD1uoe4qgPxqjSMsQo5sQB8dq6jLFexDViXe8GmhUNLGVBxgkjfO45H8a6h5KJIrWxeedwgmm0KTnfQpwABuT+0/pNc06RyA3UoHqxkRr4RARj/AOa6twqGWBeHQwQ9c0NvJM69YsYDTYUFi3Z6UvLJ57VnbdUe5SfiXNlit43oPdjfRzRrJC6ujjKspyD2bGot/wBIreF9EsoV9IbTgk4JIBOkHAOk/I0dH+GtBbhJCGctI8hUYGuV2lfSDvp1MQPdVLwea4a7uZY4Y2iecR9Y0rIwW3AibCBCGw4mI3Gc/GsM0xqVwQCORGa+Le6WQEowYBmUkb4ZCVYeIIIPvBrF3ciON3bkilj4KMn8qruidsUsoA3rMmt/5pSZX/uY0AWUt0qsiswBclUB/eIUuQPgrH4VtqjuB1nEoh2QQO5/mmYIvx0pJ/Uan8av+otppfs43YZ71BIHzxQBItrpZF1RsGUkjI3HokqfxBHwqFfdI7eFzHLKFcAMVwSQDnBOkHHI/KvrgFh1FrBF2xxop95CjJ8c5qj4FPcPc3MscUTQy3BXrGlKsFtwIDhApDemkhG4zmgBrBqutekNvLM0McyNKurKA7+g2hsDtw2xxyNSuIXghhklb1Y0Zz4ICx/KkzoJbSTpbSSx9UtqJlKswZ3ndiszMF2Rc9YQMknrAdsDIAmUUUVvmUJr8RPVxIo0iIs3P1mYglj3bKi+Cipd50haS5mmZRmVZFCg7IrjAA8B+ZNFFXsCKuJlUjEEEHBG4I7MVdT8chdzKbVTMxyxMhMRY7l+pxnJO+nVpz2Y2ooocU+YKTRUXFy0js8hLMxyzHtJrdc32uOJMYESsOedRd2cse7mBjuUUUVNkRckXnG3ltoYGAxCWw3awONIPfp9MD3NjsqNw286qaOTTq6t1bSTjOk5AJ32zRRUYUlYMTvcOHxCSeNZGwHkUMx39ZhknG/ea7vadILNJ5ZvOM9YsSKvVuAixasAHG+7sezsHZWKKpbXRVRq5a2eo4J2LD/zW0+2/sf/AK1Q9HeMJbBUe/jkiXV6ItJEYlmLZMmpgTkknb5UUVT4OGrLPESJ/HukdrcW0sK3PVmVCmvqnfTq2Po4Gds9ordw/pfbrGqzXKu4zlkgkiXmcYQ6sYGBzPL4UUUcHDVhxEiBDxyFb2ScXidXKEDRG2k1ARqwXEucAamZvV7ce+pXGekVncRGIz6QWQt9W5yqOrsvLtAK5/zZ3ooqODhqw4iRNPTS0+2/sk/61RdG+MJbKscl/HLEikAC0kjYknOpnLMCckk7Dc9lFFHBw1YcRIsONdI7S4geHzjSHwCRG52yCwxjtGR8a+eH8fs4pZ3W49Gd1fR1TjSwRUYg43yFU+IPfRRU8HDVhxEjnPXr3/nRRRV2xUuf/9k="/>
          <p:cNvSpPr>
            <a:spLocks noChangeAspect="1" noChangeArrowheads="1"/>
          </p:cNvSpPr>
          <p:nvPr/>
        </p:nvSpPr>
        <p:spPr bwMode="auto">
          <a:xfrm>
            <a:off x="0" y="-474663"/>
            <a:ext cx="1533525" cy="981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://www.ecoles-dingenieurs.com/img/ecoles/98.jp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7010400" y="5257800"/>
            <a:ext cx="685800" cy="363474"/>
          </a:xfrm>
          <a:prstGeom prst="rect">
            <a:avLst/>
          </a:prstGeom>
          <a:noFill/>
        </p:spPr>
      </p:pic>
      <p:pic>
        <p:nvPicPr>
          <p:cNvPr id="1032" name="Picture 8" descr="http://screamingreviews.com/wp-content/uploads/2011/01/Tompkins-Cortland-Community-College-review.jpg"/>
          <p:cNvPicPr>
            <a:picLocks noChangeAspect="1" noChangeArrowheads="1"/>
          </p:cNvPicPr>
          <p:nvPr/>
        </p:nvPicPr>
        <p:blipFill>
          <a:blip r:embed="rId22" cstate="print"/>
          <a:srcRect l="29787" t="21374" r="34043" b="23664"/>
          <a:stretch>
            <a:fillRect/>
          </a:stretch>
        </p:blipFill>
        <p:spPr bwMode="auto">
          <a:xfrm>
            <a:off x="6781800" y="914400"/>
            <a:ext cx="457200" cy="484094"/>
          </a:xfrm>
          <a:prstGeom prst="rect">
            <a:avLst/>
          </a:prstGeom>
          <a:noFill/>
        </p:spPr>
      </p:pic>
      <p:pic>
        <p:nvPicPr>
          <p:cNvPr id="1034" name="Picture 10" descr="http://fie-conference.org/fie2010/Images/RIT.jpg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7239000" y="6477000"/>
            <a:ext cx="533400" cy="160249"/>
          </a:xfrm>
          <a:prstGeom prst="rect">
            <a:avLst/>
          </a:prstGeom>
          <a:noFill/>
        </p:spPr>
      </p:pic>
      <p:pic>
        <p:nvPicPr>
          <p:cNvPr id="12" name="Picture 12" descr="http://noticias.universia.es/es/images/logos%20instituciones/l/lo/log/logo-udc.jpg"/>
          <p:cNvPicPr>
            <a:picLocks noChangeAspect="1" noChangeArrowheads="1"/>
          </p:cNvPicPr>
          <p:nvPr/>
        </p:nvPicPr>
        <p:blipFill>
          <a:blip r:embed="rId24" cstate="print"/>
          <a:srcRect t="36923" b="30256"/>
          <a:stretch>
            <a:fillRect/>
          </a:stretch>
        </p:blipFill>
        <p:spPr bwMode="auto">
          <a:xfrm>
            <a:off x="6781800" y="5715000"/>
            <a:ext cx="1333500" cy="251012"/>
          </a:xfrm>
          <a:prstGeom prst="rect">
            <a:avLst/>
          </a:prstGeom>
          <a:noFill/>
        </p:spPr>
      </p:pic>
      <p:pic>
        <p:nvPicPr>
          <p:cNvPr id="14" name="Picture 16" descr="Colegio Mayor de Nuestra Señora del Rosario (Universidad del Rosario)">
            <a:hlinkClick r:id="rId25" tooltip="Colegio Mayor de Nuestra Señora del Rosario (Universidad del Rosario)"/>
          </p:cNvPr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6629400" y="2286000"/>
            <a:ext cx="810177" cy="609600"/>
          </a:xfrm>
          <a:prstGeom prst="rect">
            <a:avLst/>
          </a:prstGeom>
          <a:noFill/>
        </p:spPr>
      </p:pic>
      <p:pic>
        <p:nvPicPr>
          <p:cNvPr id="15" name="Picture 18" descr="https://encrypted-tbn3.gstatic.com/images?q=tbn:ANd9GcSYrm3Zexy3Pxp5kxPf0jepC0ZHc5rL36BW4SUxpDLxZXF3S2O-nQ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7391400" y="3886200"/>
            <a:ext cx="838200" cy="335280"/>
          </a:xfrm>
          <a:prstGeom prst="rect">
            <a:avLst/>
          </a:prstGeom>
          <a:noFill/>
        </p:spPr>
      </p:pic>
      <p:pic>
        <p:nvPicPr>
          <p:cNvPr id="16" name="Picture 20" descr="http://www.creighton.edu/sites/all/themes/custom/creighton/includes/logo.png">
            <a:hlinkClick r:id="rId28" tooltip="Creighton University"/>
          </p:cNvPr>
          <p:cNvPicPr>
            <a:picLocks noChangeAspect="1" noChangeArrowheads="1"/>
          </p:cNvPicPr>
          <p:nvPr/>
        </p:nvPicPr>
        <p:blipFill>
          <a:blip r:embed="rId29" cstate="print"/>
          <a:srcRect/>
          <a:stretch>
            <a:fillRect/>
          </a:stretch>
        </p:blipFill>
        <p:spPr bwMode="auto">
          <a:xfrm>
            <a:off x="7719436" y="2402861"/>
            <a:ext cx="953352" cy="420342"/>
          </a:xfrm>
          <a:prstGeom prst="rect">
            <a:avLst/>
          </a:prstGeom>
          <a:noFill/>
        </p:spPr>
      </p:pic>
      <p:pic>
        <p:nvPicPr>
          <p:cNvPr id="1046" name="Picture 22" descr="http://www.higheredjobs.com/images/AccountImages/922_1.gif"/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7696200" y="990600"/>
            <a:ext cx="533400" cy="529590"/>
          </a:xfrm>
          <a:prstGeom prst="rect">
            <a:avLst/>
          </a:prstGeom>
          <a:noFill/>
        </p:spPr>
      </p:pic>
      <p:pic>
        <p:nvPicPr>
          <p:cNvPr id="42" name="Picture 41" descr="LogoPUCMM_511PX_RGB_300DPI_FC.jpg"/>
          <p:cNvPicPr>
            <a:picLocks noChangeAspect="1"/>
          </p:cNvPicPr>
          <p:nvPr/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304800" y="228600"/>
            <a:ext cx="609600" cy="6096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49" name="TextBox 48"/>
          <p:cNvSpPr txBox="1"/>
          <p:nvPr/>
        </p:nvSpPr>
        <p:spPr>
          <a:xfrm>
            <a:off x="0" y="1219200"/>
            <a:ext cx="6553200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DO" b="1" dirty="0">
                <a:solidFill>
                  <a:schemeClr val="accent1">
                    <a:lumMod val="50000"/>
                  </a:schemeClr>
                </a:solidFill>
              </a:rPr>
              <a:t>                  INTERNACIONALIZACION – EN CIFRAS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02610" y="1887268"/>
            <a:ext cx="5869913" cy="4257961"/>
          </a:xfrm>
          <a:prstGeom prst="rect">
            <a:avLst/>
          </a:prstGeom>
          <a:solidFill>
            <a:schemeClr val="tx1"/>
          </a:solidFill>
          <a:ln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s-DO" sz="23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T160t00"/>
              </a:rPr>
              <a:t>Más de </a:t>
            </a:r>
            <a:r>
              <a:rPr lang="es-DO" sz="23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T160t00"/>
              </a:rPr>
              <a:t>130 Convenios Académicos </a:t>
            </a:r>
            <a:r>
              <a:rPr lang="es-DO" sz="23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T160t00"/>
              </a:rPr>
              <a:t>Internacionales</a:t>
            </a:r>
            <a:endParaRPr lang="en-US" sz="23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T160t0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s-DO" sz="23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T160t00"/>
              </a:rPr>
              <a:t>98 Instituciones Socias </a:t>
            </a:r>
            <a:endParaRPr lang="en-US" sz="2300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s-DO" sz="23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T160t00"/>
              </a:rPr>
              <a:t>27 Países representados </a:t>
            </a:r>
            <a:r>
              <a:rPr lang="es-DO" sz="23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T160t00"/>
              </a:rPr>
              <a:t>de Norteamérica, América Latina, Europa, Asia y Oceanía</a:t>
            </a:r>
            <a:endParaRPr lang="en-US" sz="23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s-DO" sz="23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T160t00"/>
              </a:rPr>
              <a:t>15 Programas de Postgrado </a:t>
            </a:r>
            <a:r>
              <a:rPr lang="es-DO" sz="23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T160t00"/>
              </a:rPr>
              <a:t>con Doble Titulación </a:t>
            </a:r>
            <a:endParaRPr lang="en-US" sz="23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s-DO" sz="23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T160t00"/>
              </a:rPr>
              <a:t>3 Programas de Grado </a:t>
            </a:r>
            <a:r>
              <a:rPr lang="es-DO" sz="23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T160t00"/>
              </a:rPr>
              <a:t>con Doble Titulación </a:t>
            </a:r>
            <a:endParaRPr lang="en-US" sz="23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s-DO" sz="23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T160t00"/>
              </a:rPr>
              <a:t>28 Programas de Intercambio </a:t>
            </a:r>
            <a:r>
              <a:rPr lang="es-DO" sz="23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T160t00"/>
              </a:rPr>
              <a:t>Académico</a:t>
            </a:r>
            <a:endParaRPr lang="en-US" sz="23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es-DO" sz="23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T160t00"/>
              </a:rPr>
              <a:t>8 Programas de Rotaciones Médicas y Pasantías </a:t>
            </a:r>
            <a:r>
              <a:rPr lang="es-DO" sz="2300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T160t00"/>
              </a:rPr>
              <a:t>Internacionales</a:t>
            </a:r>
            <a:endParaRPr lang="en-US" sz="2300" dirty="0">
              <a:solidFill>
                <a:schemeClr val="bg1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Text Box 12"/>
          <p:cNvSpPr txBox="1">
            <a:spLocks noChangeArrowheads="1"/>
          </p:cNvSpPr>
          <p:nvPr/>
        </p:nvSpPr>
        <p:spPr bwMode="auto">
          <a:xfrm>
            <a:off x="830263" y="311150"/>
            <a:ext cx="770413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DO" sz="2200" b="1" dirty="0">
                <a:latin typeface="Tahoma" pitchFamily="34" charset="0"/>
              </a:rPr>
              <a:t>Pontificia Universidad Católica Madre y Maestra</a:t>
            </a:r>
          </a:p>
        </p:txBody>
      </p:sp>
    </p:spTree>
    <p:extLst>
      <p:ext uri="{BB962C8B-B14F-4D97-AF65-F5344CB8AC3E}">
        <p14:creationId xmlns:p14="http://schemas.microsoft.com/office/powerpoint/2010/main" val="1631874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1066800"/>
            <a:ext cx="9144000" cy="5867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6" r="5148" b="5992"/>
          <a:stretch/>
        </p:blipFill>
        <p:spPr>
          <a:xfrm>
            <a:off x="82777" y="3124200"/>
            <a:ext cx="6692445" cy="3662362"/>
          </a:xfrm>
          <a:prstGeom prst="rect">
            <a:avLst/>
          </a:prstGeom>
        </p:spPr>
      </p:pic>
      <p:pic>
        <p:nvPicPr>
          <p:cNvPr id="9219" name="Picture 11" descr="EscudoPucmm"/>
          <p:cNvPicPr>
            <a:picLocks noChangeAspect="1" noChangeArrowheads="1"/>
          </p:cNvPicPr>
          <p:nvPr/>
        </p:nvPicPr>
        <p:blipFill>
          <a:blip r:embed="rId4" cstate="print">
            <a:lum bright="6000"/>
          </a:blip>
          <a:srcRect/>
          <a:stretch>
            <a:fillRect/>
          </a:stretch>
        </p:blipFill>
        <p:spPr bwMode="auto">
          <a:xfrm>
            <a:off x="290513" y="82550"/>
            <a:ext cx="8255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28600" y="990600"/>
            <a:ext cx="3733800" cy="1138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NORTEAMÉRICA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Estados Unidos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Canadá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DO" sz="17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86600" y="987425"/>
            <a:ext cx="3429000" cy="50629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Rumania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DO" sz="1700" b="1" u="sng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LATINOAMÉRICA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Argentina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Brasil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Chile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Colombia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Guatemala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Honduras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México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Paraguay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DO" sz="17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ASIA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China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DO" sz="17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DO" sz="17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DO" sz="17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DO" sz="17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DO" sz="17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24400" y="990600"/>
            <a:ext cx="1752600" cy="29700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EUROPA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Alemania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Bélgica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Bulgaria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España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Francia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Italia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Portugal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Reino Unido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República Checa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DO" sz="17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62200" y="967690"/>
            <a:ext cx="2743200" cy="192360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EL CARIBE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Antigua y Barbuda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Haití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Martinica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Puerto Rico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Cuba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DO" sz="17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2200" y="2667000"/>
            <a:ext cx="2133600" cy="6155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b="1" u="sng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OCEANIA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17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Australia</a:t>
            </a:r>
          </a:p>
        </p:txBody>
      </p:sp>
      <p:sp>
        <p:nvSpPr>
          <p:cNvPr id="9227" name="Text Box 12"/>
          <p:cNvSpPr txBox="1">
            <a:spLocks noChangeArrowheads="1"/>
          </p:cNvSpPr>
          <p:nvPr/>
        </p:nvSpPr>
        <p:spPr bwMode="auto">
          <a:xfrm>
            <a:off x="830263" y="311150"/>
            <a:ext cx="770413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DO" sz="2200" b="1" dirty="0">
                <a:latin typeface="Tahoma" pitchFamily="34" charset="0"/>
              </a:rPr>
              <a:t>Pontificia Universidad Católica Madre y Maestra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981200" y="6225286"/>
            <a:ext cx="4634261" cy="6463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bg1"/>
                </a:solidFill>
                <a:latin typeface="+mj-lt"/>
              </a:rPr>
              <a:t>Mapa de localización de instituciones socias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chemeClr val="bg1"/>
                </a:solidFill>
                <a:latin typeface="+mj-lt"/>
              </a:rPr>
              <a:t>- convenios directos -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19130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1143000"/>
            <a:ext cx="9144000" cy="57150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1028" name="AutoShape 4" descr="data:image/jpeg;base64,/9j/4AAQSkZJRgABAQAAAQABAAD/2wCEAAkGBhEGEBMQBxQQEBAUExIQFRYUFhcTFBIYFBQVFRYZFRYXGyYeGBkjGhIXIS8gIycpOCwsFR8xNTAqNSgrLCkBCQoKDgwOGg8PGioeHyQvKiwsNSkuLDU1LC4pLCwvLC40KS81KSwxKiksLCwvKSwsLikuLiwpLCkpMCwyLCk0Mf/AABEIALsBDQMBIgACEQEDEQH/xAAcAAEAAgIDAQAAAAAAAAAAAAAABQcEBgECAwj/xABAEAACAQIDBAYGBQwDAQAAAAAAAQIDEQQSIQUGMUEHEyJRYXEUQoGRobEVJDIzwSM1UlNicnOSstHh8DRD8Rb/xAAbAQEAAgMBAQAAAAAAAAAAAAAABAUBAwYCB//EACoRAQACAQMDAgQHAAAAAAAAAAABAgMEETEFEmEhMhMVUXEzQZGhscHh/9oADAMBAAIRAxEAPwC8QAAAAAAAAAAAAAAAAAAAAAAAAAAAAAAAAAAAAAAAAAAAAAAAAAAAAAAAAAAAAAAAAAAAAAAAAAAAAAAAAAAAAAAAAAAAAAAAAAAAAAAAAAAAAAAAAAAAAAAAAAAAAAAAAAAAAAAAAAAAAAAAAAAAAHnOoqes2ly1dvmdPS4L14fzI1TpQwssbg4UqX2p4mhFd125cdP7fg46j0Z4XCYWUq8FOapTleV73UW1ztyXI9xEbJNcePsi1rTvM8RDfPTIfpw/mXj4+D9w9Kh+lD+ZHzGteP8Av+3fvLX3W3Cwu3MDSqYiCzygryV1K71bunx5my+KK8ysdZ0ymlrFr3md/pH+rIp1o1fu2peTT+R2lLKruy8zQNwdmvdatjqGJklTpyhPM9E49WpKT8o2XsenC+vb1741N4JuNFyp4daKF7Z/2p9/ly+JpttVz3UNRj0c7b9308rHxO+WCwjy1a9O/wCzedvPInYYTfHBY12o16d9NJXhx4fbS1KVDXea+5QfOcm/tjZ9BqV+BE7Q3uwWym443EUYTXGObNJa21jG7X/pAbf25PZGxlUo36yUKdGLXGOdJZvNK9vGxUWH2PiMX9xSqyvzyu2ve2WGm01csd17bQuM+ptTaK13lclfpV2dSdo1Kk/GNObXxSJPY++uC29JQwFaLqNXUJJwk++ykld+CuUlid1cXhKcqtek4wis0neOi56X+RxuthqmJxlH0W+aNSM21yUXd6/D2kq2iwzSbUtx9keuszReK3ry+ikcnSnwV+5HcqFsAAAAAAAAAAAAAAAAAAAAAAAAAADxxGGjiVaqk1e+veeG1Y5cPV/hVP6GZph7X/49b+FU/oYZjl80R5ewvzo5/N1D91fJFBrl7C/Ojn83UP3V8kS8/EOs6/8AhU+/9MfpGq+hYSTpWUq0oUpPm4q8n/T7mVSWn0oYd1MJGS9SrFvwUoyjf3te8qwg2fJ+rzPx4jxDZd090nvB26rtBNruvb/PyNj2h0YQlD6jNqdtL6p+fwPPo325RpU5YevKMKma8czsppu+l+abenkbZtXeXDbHjmxdSPhGLUpy8orU9Rtss9Lg0s6eJmI49Zn9zZuzfqsKOLV7RipLlokvwMqjs2lQ+7jFHbBYtY6nGpT4SipeV0nb4mj9JW/P0XCWE2bL6xJWqSX/AExfK/6cl7lr3G3Hjtkt21WV8lcVO6eEJ0nb0/SdVYDZesISSqZfXqLhBW4xjfXx8jZtwNzVsWmquIV6sld/hbwRAdGm5nWWxWNXFXgmuCfPXm/kWnGOXgSc+SKx8HHxHPmWjBjm0/FvzPHiHJyAQk0AAAAAAAAAAAAAAAAAAAAAAAAAAAit5NoU8Bhq0sTKMbUqjs2k32XZK71bei8SVI/aWw6G1WpYyEJSSspOMXJLjZNq6Mw9VmIneXzatC9ejXGU6uAowpzg5Rik4prMmlbVcVwMz/4PBfqo+5f28DKwG62G2bNTwsIxkr2aST146pXN18kWjZb9Q6lXV0ivbMbeWXtTZ8dq0Z0a32ZxcfLua8U7MpLa2yqmxqsqWLVmr2fKS5Nf7pwL4SsR22Ng0dtQy4uKfc+a8miPMbuV12ijU13j0tHCjBbuN+xfRc0/qtR27nZ/HQ64bovm39Znp4P/ABoee2VF8q1G+20fq3PdqOXCUl+xH5IqDe7dDGYbE1qjhKrCVWpNTj2m1KV1dcb2dvZ3F2YDCLBU401rlSXuPWpGMl+USa468CVgz2w23q6XLp65aRW35KD2DvrjN2XkoTbpp60qqvFeCvrD2WLb3P34o71xapp068UnOm9dL2vGXrL5XNA6Sdu4LGvqtlQhUqp9usuEberCXrdzfDz5YfRdhqk8dGpRvljGSk+/NbT4X9hY5sdMuGcs17Z/lAw5LYs0Yot3Qu9M5OFoclOuAAAAAAAAAAAAAAAAAAAAAAAAAAACJ3jp3pRlGVSLVWhHsTnBtTrU4yTytXum+PAliP2ji50506WFyZ6md5p3cYxgk5PKmnJ3lFWuuLfICGwm2q1Tq6dKdJuoo8pSeHvLLkned5Stezla7hLQfT1emqfXzow61U3mcGo0805RfGer0XHg33Ektq+idnGQ7ayurKnZwhmk4wlLM1LW17LM0uPeYdTbkcdKCVGeW9GpFzsrqpVdG9oyemVyavx5paGRhreCtmqZrShkazq6ptx69QyJO8XUdPim7WSu24mRV25iKcXOLo2fXRipJxy9VUjFNzcrXafOyvbVK5l0t56VbsUYVZT0WSKpt2ySmndTyrSEtG01bhqr96e31i5U1hac5U6k4wc5JKPapOpor3vwWqtxV9AMvY+M9PoxnJpu8otpZdYycXpdrlybXc7GacQioK0bJLglwQksya4GBC7y734bdiDeLlepbs0otOpL2X0XiyoN6t/sTvP2JfkaHFU4N9r9+WmbytbwNtxHRG8TOU69erNyk3mk4uctfWbTu/H4Imtj9GWG2c1Kos8lrrd/PgWGLJp8Mb+6yvy48+advbVW+7W49fbrTmpQp8eGr4cO7zZcm727lLYFNQw6V0tWSdDDRwytSSS8D1I+fUXzT68JGDT0wx6cuDkAjpAAAAAAAAAAAAAAAAAAAAAAAAAAABGbbdO1NVVUlUc31SpO1XNld8rukllve7t8CTI3a2Hd6dehKnGdLP8AePLCUZqzTkvs6qLvrw8QMOhhMJUyXcqcpNrJOcoTqyjUcnni3eo1Nyd9ePceiw2CqOMFOm2lCio9be+SWeEWs13JNX7+J5VdkVcW3Kc6UutVLPJJ9hU6jqR6q3HSSV3bVKWvAU93rRSjKF1So0rqPOnV61ta8H89TI74LCYPDVIuhUjKorU43rZ32YtKKTlyjN6W5neOzsLs/JPPkjDLOKdVqmnkyRlZys24p689XxueVPdzLFK8LqnhYXUf1FZ1ZeyV/wATjA7vzpzpTxMqbVKNKnFRT1VKnWgpa8JN1r+GXiYEl9LUlNU5TipP7N2u3pCXZ110qRMqFRTvladnZ25PufvNbW7UsHB3amlCUbQTz/c0YRdPX7SlQTWq4+BNbIwssJRhHEWdR3nUa4Oc25Tt4Zm/YkBmWObAAAAAAAAAAAAAAAAAAAAAAAAAAAAAAAAAACJ21RvOjUqwlVpQlNzhGLnrKNoSyLWVteCds1+RLADWJRrU2lg6dejG8HRhH7CbrSdR1eUU42eV8E7LUwo4TFYONqMatOLjG+SLlPPChSUFaL4XU076XSvobpYWM7jTq+OxDbjh51ZYlvEKUVl6u0F2ci4KSTT09a6b4E/sRTjTfpLm+1LJnTUlHSyeZuT1vrLUzo0Ixk5RjFSfF2V35vmeljA4aucgAAAAAAAAAAAAAAAAAAAAAAAAAAAAAAAAAAAAAAAAAAAAAAAAAAAAAAAAAAAAAAAAAAAAAAAAAAAAAAAAAAAAAAAAAAAAAAAAAAAAAAAAAAAAAAAAAAAAAAAAAAAAAAAAAAAAAAAAAAAAAAAAAAAAAAAAAAAAAAH/2Q=="/>
          <p:cNvSpPr>
            <a:spLocks noChangeAspect="1" noChangeArrowheads="1"/>
          </p:cNvSpPr>
          <p:nvPr/>
        </p:nvSpPr>
        <p:spPr bwMode="auto">
          <a:xfrm>
            <a:off x="58616" y="-863600"/>
            <a:ext cx="2365131" cy="17811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58" name="Picture 34" descr="http://www.univ-savoie.fr/fileadmin/templates/main/images/spacer.gif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3608" y="-457200"/>
            <a:ext cx="3165231" cy="952500"/>
          </a:xfrm>
          <a:prstGeom prst="rect">
            <a:avLst/>
          </a:prstGeom>
          <a:noFill/>
        </p:spPr>
      </p:pic>
      <p:pic>
        <p:nvPicPr>
          <p:cNvPr id="1060" name="Picture 36" descr="http://www.univ-savoie.fr/fileadmin/templates/main/images/spacer.gif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3608" y="-457200"/>
            <a:ext cx="3165231" cy="952500"/>
          </a:xfrm>
          <a:prstGeom prst="rect">
            <a:avLst/>
          </a:prstGeom>
          <a:noFill/>
        </p:spPr>
      </p:pic>
      <p:pic>
        <p:nvPicPr>
          <p:cNvPr id="1062" name="Picture 38" descr="http://www.univ-savoie.fr/fileadmin/templates/main/images/spacer.gif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3608" y="-457200"/>
            <a:ext cx="3165231" cy="952500"/>
          </a:xfrm>
          <a:prstGeom prst="rect">
            <a:avLst/>
          </a:prstGeom>
          <a:noFill/>
        </p:spPr>
      </p:pic>
      <p:pic>
        <p:nvPicPr>
          <p:cNvPr id="1063" name="Picture 39" descr="C:\Documents and Settings\ccastillo\Desktop\spacer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67605" y="3424239"/>
            <a:ext cx="8792" cy="9525"/>
          </a:xfrm>
          <a:prstGeom prst="rect">
            <a:avLst/>
          </a:prstGeom>
          <a:noFill/>
        </p:spPr>
      </p:pic>
      <p:sp>
        <p:nvSpPr>
          <p:cNvPr id="4" name="AutoShape 2" descr="data:image/jpeg;base64,/9j/4AAQSkZJRgABAQAAAQABAAD/2wCEAAkGBhQSEBQUEBMWFRUVFxgaFhUUFhwVHxgeFhobFxwcGBcXJyceFxwvIhwYIS8gIzMpLDguFx4xNTAqNSYrLCkBCQoKDgwOGg8PGjUlHyUyLS81MSw1MDQuLCw1LjU1NC8sKSw0LikuNSwqLSw1NSksLDUvLCwsMjQpLCw0LCwsLP/AABEIAGcAoQMBIgACEQEDEQH/xAAcAAACAgMBAQAAAAAAAAAAAAAABgQFAQMHCAL/xABAEAACAQMCAgUIBwYGAwAAAAABAgMABBESIQUxBhNBUXEHFCIyUmGBkRUjU5OhsdEzQlRykqJDYoKDwdIWJbL/xAAaAQACAwEBAAAAAAAAAAAAAAAAAwEEBQIG/8QAMBEAAgECAwYDCAMBAAAAAAAAAAECAxESIVEEExQxYqFBYeEFFTJxkbHR8CJCgSP/2gAMAwEAAhEDEQA/AGzgVu63seYWM4km84lcSDYlsMGBCMhGkAHNdEryz5w3tN8zR5w3tN8zWv7s6u3qZ/G9J6nzRmvNlj0fvZl1xQTuvYwVsHwJ5/Cq+4EsbFJNaMOatqUjxB3FQvZybsp/v1Je2NZ4Ts/QazaO7mLoya1fT6DAP9c+WYnYMOQHdv4vma8secN7TfM0ecN7TfM1Puzq7epHG9J6nzUHjaSG2mEOesMbhMbHVpOMHsNeZvOG9pvmaPOG9pvmaPdnV29Q43pO3dDbdRcqbeKWKMQaZ+sDKGlyMYDc2HpZI7xTzmvLHnDe03zNHnDe03zNHuzq7eocb0nqfNQuNQF7aZF3LRuAPeVIFeZfOG9pvma6n5HODrLFPLMiyAuqLrAfGkamxqzj1lpNbYVSg5uXb1GU9q3ksKQy9D5TJOz9XIqpbQREyIU9NC5YDPPGqm/NQPoG3+wh+7T9KPoG3/h4fuk/SqFo6lvMn5qm6YoWsLkKCSY2wFBJPgBzNSvoG3/h4fuk/Sj6Ct/4eH7pP0otHUMyD0R4M9tCyyaRrcuEj1aUBA2Grer3NQPoK3/h4vuk/Sj6Bt/4eH7pP0otHUMyfmlTyiQlreL0SwE6lhoaQY0Sc1T0iOXKrz6Bt/4eH7pP0o+gbf7CH7pP0otHUMyg6mH7M/cy0Vz/AFVmrvB9XYq8T5CDTn0O4RDFbvxC+XXFG2mGI/4snvB5gfLYk8t0yn3pnbFeEcM6v9lpYuRy1sFIz7/2lbFZ/DDVmfSXOWhXX3lQv5JNSzdUAdo41XSB3HIJb41M6W9JYL+whlk0reo5Rgo9ZQMknuXdSM9uoDtpHoqeHgmnFWtoRvZNNN3uFFFFPFBRRRQAUUUUAFeg/Jrw7qeGW4xguDIf9wlh/bpHwrgNrbmR1RebsFH+o4/5r1DaW4jjRF5IoUeCjFZXtKdoxiX9ijm5G2iiisU0jBNI9/x654hK8HDGEcKHTLeEZ37ViHaff+IG5ndOL+RuqsrY6ZbokMw/w4l/aN8th4ntxV/wnhUdtCkMK6UQYA/MnvJO5PvqxG1OOJ5t8vyKlebwrl4/gSLnyTHGuK+uPOBuJHbIJ+HpgfE/GrfoDxyeVZre9U9fbMFdvbDDKnbYnHb2jB7abK0x2iq7uBhn06j36dh+dEq7nFxnnp5EKkoyvE3Vg1msGq444lRRRW+ZQhU6dD+nSwxG0vkEto2RgjJjyc7DtXO+BuOY7qS6Ku1KcaitIrQm4O6HjpV5O9EfnXD26+2YavROpkHby9ZR38x2jbNRPJ1ZxmaeedFeO3t5HKuAwJ7Bg7Z54rd5LOPSQ30cIJMU5KunMZ0khgOw7c+7wqz4nbracO4gYxjzi8MKAexGxJA+PWD4VTlKavSk73tZ+TfiWEov/ovPI50TnnTZYWSR8FuJnRWknmSKIsoJUJgsVJ5fvA47qUq6ZPw7J4LYY7BPKO/US5/ASfOn15WsvO/+LMVSV7/vMm8e6OWVpBayXiDEUIAhQBXnlbBbWwwSowP6j4Ghi8qZQ6UsbUQ/Zhd8fz8s+/T8Kp+n/SA3d9K2fQjJjjHYFU4J+Jyfl3ClylUtnxQTqZv7HdSraX8Mh36e8FtzDBf2S6IrjIeMbBHGeQGw5MCBtkbc6SKdr19PR2BW/funKeC6gfxzSTTtnvhafg2hdW176pDP5NeHddxOAHkhMh/2xkf3aa9CVyLyIcPzLcTH91VQf6jqP5Cuu1je0J4qttDR2SNqd9QrBrR56vW9Vvq0aztsATpG/fnPyNbnbAJ7qo2LdxT6MDzjiF7dHcIwtovcsWC+PFjn5U3UqeTJP/XI/bJJMx8TK6/8Cmum1/ja0y+gul8KeuYVQ9J+laWgRVQyzy7RQJzY959lffVzdXIjRnc4VFLE+5Rk0o9ArEzmTiNwMy3BPVA/4cQOFVe7OPl4minFWc5cl3ZE5O6jHmyM3DeNTDWbmC3J3ESrnHuZsH8zW7op0suPOWsuIoFnA1I6jAkA37NuWSCO4jAI3dqR+msQHE+FMvrGV1JHsjSfluadCaq3g4rk+XhkLlF07STYk0V8UVplIrOP9Fkh4fZ3URZhMG60nkrbaQAOQ2cfClinLoj02jhga0vouutnOQBuUJOTgHmM77bg8ql/SfBITrit552HqxyEhR46juPHNOVScLxlFvRo4cIys00j56DWIs4pOJ3IwqKVtlOxkdtsgd3MZ8T2Vjp87JY8NjJyXjkmc+08pVifH0m+dL3SbpVNeyBpcKi7RxJsqD3DtPv/ACG1MVl0ssrmzit+KJJqgGI5otzjlg92wAIORsDS5QmpKpJXz5LwVsvudKUWnBMV+jXBzdXcMKg+m41Edijdj8Bn8K6h0dIuuO3cy7pbx9VHjkD6m3yelKfpda2kbpwmJ1kkGlrmY5cDuQdnjt4E8t/BuIPY8G84jOJbi6XSe9Yd8HvGVfPuauaylUV7Wvkr+fN/RHVPDB252zYjTxMjsr+spIbPeDg/jUng3B5LqZIYVy7n4KO1m7gO+nS949wi9PW3UU8E5x1nU7hj37ZB8cA1Evem8FvE0PCIDCHGHuJDmRh7uenx+QHOn72bVlF38+QrdxTu5ZdyP5QuIx64bO3OYrNNGfac+ufwA8dVKNFZAJ2HM8qdThgioipSxO53XyR8O6vhqueczu/wzoH4Ln40x3/FmWTqoYjLJp1MNQRUUkgFnPIkg4ABOx7BWzgVh1FrDEBjq40X5AZ/Gq6RLiKe4MMKy9doZHMgQIVjCaXB9LGV1DSD655V5uUlUqSkzZisEEiDwrjjySzSJA5lcherZlURpDlDrfcftTMBjOdOezZh4ZfieEPpK5LKytglWRijDI2OCpGaUoOibIfrbWO5d0j+tdwAj49MMDvp1Fm9HPrGnDh1isMSxoqqFHJBpXJ3OFycDJJ5nnRWwf1Cni8RT8mNzpiuLVvXtp5FI/ysxYH56qdaROlnRy5huxf8NAaQgCaH7QDAzjbOwAI2OwI3rSOmvEph1cHDHjkOxkmLBF9/pKufn8DTJ0t695FrPnnyZzGe7WGS5dy48ofElWxuIg31jwuwUc9AKqzHuHpAZ7zVr0X0+Y22j1eoix4aBVRwHoTpSZ72Qz3FyhSV+wIf3EHYP0G1UHC7u/4UDbtavdwAnqpIQSQCc4IUHHgcYycEijBGUMEHmnf5/L5EYnGWKSyfY6VSRw2Xz7i7TpvBZqY0bseR/WI7wBnf+U9taJ5uJcR+rEJsbdtndzmRgeYUbFfkPHspw4RwiO1hSGFdKLy7z3kntJ764sqSd3/J5fI6vvGtF3OPVmiitYoiFRRRWgUwooooAKdPKB9TDYWg/wAG3Dv/ADS9/v2P9VKfDmQTRmbPVh1L4GTpBGrA7TjNWPTDjYu72WZM6GICZGDpUBRkdnKkyTdSOiu/9/bjItKD8ymooopwsKuuhnDevv7aPGQZAW/lT02/BTVLXQfIvw/XeySkbRRHHjIQPyDfOk154KcpeQylHFNI7SKzRRXljdCiiigAooooAKKKKACsGs1g0AcSooorfMoRoIGdgqAlmOAB2k0QQM7BUBYnOAPcCT+AJ+FX/QxxFMtw2PRlijQHtaVgGPwjD/1L31u4HbC36wt+0kiuVXP7saRyIz+LNhR7lbvFWpVLNorqF7CtU2w4LNMCYoyyg4LbKAe7UxAz7udR7S3MkiIObsqj/UQv/NTePXmuUou0UJZIk7FVSRnHtHGpj2k0xt3sjlJc2Qrq1eN2SRSjqcMrDBHiDWEgZlZlUkJgsQPVycDPdvtVlx5jptg/rrboHzz3Z2QHwjMY8AKmcEvlt7fVINSXEpjkHaYo0y+n/MDJGwPegrnG8N/EnCr2KGKBmzpBOFLHHYBzJ91YhiLMFUZJOAO8nxq7l4ebWO7DHJ+riRhyZZD1uoe4qgPxqjSMsQo5sQB8dq6jLFexDViXe8GmhUNLGVBxgkjfO45H8a6h5KJIrWxeedwgmm0KTnfQpwABuT+0/pNc06RyA3UoHqxkRr4RARj/AOa6twqGWBeHQwQ9c0NvJM69YsYDTYUFi3Z6UvLJ57VnbdUe5SfiXNlit43oPdjfRzRrJC6ujjKspyD2bGot/wBIreF9EsoV9IbTgk4JIBOkHAOk/I0dH+GtBbhJCGctI8hUYGuV2lfSDvp1MQPdVLwea4a7uZY4Y2iecR9Y0rIwW3AibCBCGw4mI3Gc/GsM0xqVwQCORGa+Le6WQEowYBmUkb4ZCVYeIIIPvBrF3ciON3bkilj4KMn8qruidsUsoA3rMmt/5pSZX/uY0AWUt0qsiswBclUB/eIUuQPgrH4VtqjuB1nEoh2QQO5/mmYIvx0pJ/Uan8av+otppfs43YZ71BIHzxQBItrpZF1RsGUkjI3HokqfxBHwqFfdI7eFzHLKFcAMVwSQDnBOkHHI/KvrgFh1FrBF2xxop95CjJ8c5qj4FPcPc3MscUTQy3BXrGlKsFtwIDhApDemkhG4zmgBrBqutekNvLM0McyNKurKA7+g2hsDtw2xxyNSuIXghhklb1Y0Zz4ICx/KkzoJbSTpbSSx9UtqJlKswZ3ndiszMF2Rc9YQMknrAdsDIAmUUUVvmUJr8RPVxIo0iIs3P1mYglj3bKi+Cipd50haS5mmZRmVZFCg7IrjAA8B+ZNFFXsCKuJlUjEEEHBG4I7MVdT8chdzKbVTMxyxMhMRY7l+pxnJO+nVpz2Y2ooocU+YKTRUXFy0js8hLMxyzHtJrdc32uOJMYESsOedRd2cse7mBjuUUUVNkRckXnG3ltoYGAxCWw3awONIPfp9MD3NjsqNw286qaOTTq6t1bSTjOk5AJ32zRRUYUlYMTvcOHxCSeNZGwHkUMx39ZhknG/ea7vadILNJ5ZvOM9YsSKvVuAixasAHG+7sezsHZWKKpbXRVRq5a2eo4J2LD/zW0+2/sf/AK1Q9HeMJbBUe/jkiXV6ItJEYlmLZMmpgTkknb5UUVT4OGrLPESJ/HukdrcW0sK3PVmVCmvqnfTq2Po4Gds9ordw/pfbrGqzXKu4zlkgkiXmcYQ6sYGBzPL4UUUcHDVhxEiBDxyFb2ScXidXKEDRG2k1ARqwXEucAamZvV7ce+pXGekVncRGIz6QWQt9W5yqOrsvLtAK5/zZ3ooqODhqw4iRNPTS0+2/sk/61RdG+MJbKscl/HLEikAC0kjYknOpnLMCckk7Dc9lFFHBw1YcRIsONdI7S4geHzjSHwCRG52yCwxjtGR8a+eH8fs4pZ3W49Gd1fR1TjSwRUYg43yFU+IPfRRU8HDVhxEjnPXr3/nRRRV2xUuf/9k="/>
          <p:cNvSpPr>
            <a:spLocks noChangeAspect="1" noChangeArrowheads="1"/>
          </p:cNvSpPr>
          <p:nvPr/>
        </p:nvSpPr>
        <p:spPr bwMode="auto">
          <a:xfrm>
            <a:off x="0" y="-474663"/>
            <a:ext cx="1533525" cy="9810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" name="Picture 6" descr="redes"/>
          <p:cNvPicPr>
            <a:picLocks noChangeAspect="1" noChangeArrowheads="1"/>
          </p:cNvPicPr>
          <p:nvPr/>
        </p:nvPicPr>
        <p:blipFill>
          <a:blip r:embed="rId4" cstate="print"/>
          <a:srcRect l="3564" t="18462" r="2754" b="26154"/>
          <a:stretch>
            <a:fillRect/>
          </a:stretch>
        </p:blipFill>
        <p:spPr bwMode="auto">
          <a:xfrm>
            <a:off x="685801" y="1295400"/>
            <a:ext cx="7315200" cy="3923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7" name="Rectangle 26"/>
          <p:cNvSpPr/>
          <p:nvPr/>
        </p:nvSpPr>
        <p:spPr>
          <a:xfrm>
            <a:off x="5410200" y="3810000"/>
            <a:ext cx="3581400" cy="1077218"/>
          </a:xfrm>
          <a:prstGeom prst="rect">
            <a:avLst/>
          </a:prstGeom>
          <a:solidFill>
            <a:schemeClr val="tx1"/>
          </a:solidFill>
          <a:ln>
            <a:solidFill>
              <a:srgbClr val="0066CC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DO" sz="1600" b="1" dirty="0">
                <a:solidFill>
                  <a:schemeClr val="accent1">
                    <a:lumMod val="75000"/>
                  </a:schemeClr>
                </a:solidFill>
              </a:rPr>
              <a:t>La PUCMM está afiliada a más de </a:t>
            </a:r>
            <a:r>
              <a:rPr lang="es-DO" sz="1600" b="1" dirty="0">
                <a:solidFill>
                  <a:srgbClr val="C00000"/>
                </a:solidFill>
              </a:rPr>
              <a:t>30 redes universitarias </a:t>
            </a:r>
            <a:r>
              <a:rPr lang="es-DO" sz="1600" b="1" dirty="0">
                <a:solidFill>
                  <a:schemeClr val="accent1">
                    <a:lumMod val="75000"/>
                  </a:schemeClr>
                </a:solidFill>
              </a:rPr>
              <a:t>que permiten oportunidades académicas en </a:t>
            </a:r>
            <a:r>
              <a:rPr lang="es-DO" sz="1600" b="1" dirty="0">
                <a:solidFill>
                  <a:srgbClr val="C00000"/>
                </a:solidFill>
              </a:rPr>
              <a:t>118 países del mundo</a:t>
            </a:r>
            <a:endParaRPr lang="en-US" sz="1600" b="1" dirty="0">
              <a:solidFill>
                <a:srgbClr val="C00000"/>
              </a:solidFill>
            </a:endParaRPr>
          </a:p>
        </p:txBody>
      </p:sp>
      <p:pic>
        <p:nvPicPr>
          <p:cNvPr id="18434" name="Picture 2" descr="https://encrypted-tbn2.gstatic.com/images?q=tbn:ANd9GcQ5NnJc8LNqxZ0B-_Gmb5Bbk4fH24JpX_h55j7ApkRRZS7BjsN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1" y="5410200"/>
            <a:ext cx="567070" cy="609600"/>
          </a:xfrm>
          <a:prstGeom prst="rect">
            <a:avLst/>
          </a:prstGeom>
          <a:noFill/>
        </p:spPr>
      </p:pic>
      <p:sp>
        <p:nvSpPr>
          <p:cNvPr id="18436" name="AutoShape 4" descr="data:image/jpeg;base64,/9j/4AAQSkZJRgABAQAAAQABAAD/2wCEAAkGBhESEBUUEhQUFRUWFxYVGRYVGR0XFBsWFx0ZGB4XFCEXJy0gFx4lGhgXKC8hJigrLS0tFSQxOTwqNSctLCoBCQoKDgwOGg8PGjUcHiQ1NDAsNTMsKTEsLTUuNC4sLDUpLCwyLiwuLCksKTUpLCwsLy8pLCwsLTQsKSwsNSwpLP/AABEIADcAfQMBIgACEQEDEQH/xAAbAAACAwEBAQAAAAAAAAAAAAAABAMFBgcCAf/EADkQAAEDAgMFBQUHBAMAAAAAAAECAxEAEgQTIQUGIjGRQVFScYEVMkJTwRQjYXOTstEkkqGxBzNi/8QAGQEAAwEBAQAAAAAAAAAAAAAAAAECAwQF/8QAJBEAAgIBAgUFAAAAAAAAAAAAAAECERIhMQQTUWHwAyJBUqH/2gAMAwEAAhEDEQA/AOyNNptGg5DsFe8pPhHQV4ZOg8h/qsZtja7GGwwcWFuOuLdtTmuCYcWJMK0AEcq0hBzdITdG2yk+EdBRlJ8I6CuSYDe1xeaShEIaUsC97mCkfMk86t91t4G3kPuYlIShlKVcDjwOsiNVmeQjzreXCyirYsjomUnwjoKMpPhHQVx3Gb8rKjltJQnsCnHVK9TfHSr3dbeVnEqLTyChwpUUKS67aogTEFeholwsorJ+foZI6LlJ8I6CjLT4R0FK7LWSw0SZJbbJJ5klI1NNTXK1TKDLT4R0FGWnwjoKJqB7aDSJvcQm0Am5QEAmAVSdAToCaQE+WnwjoKMtPhHQUsrajITcXWgmJuK02xwmZmOSk/3DvFHtNmFHNbhJCVG9MJUdAFa8JJ7DTpgM5afCOgoy0+EdBRNE0gDLT4R0FKY5A0gDt7PKm5pTHdnr9KAJmjoPIVyXftlUsK1tKXkg9lwedJHQiurtHQeQrPY1rCqwH9XAbCnTPJQVmORZGs108PPCV7+MmSspWd4sIrZ6kMJCHkMExYJSU23GSNZNZlnajruDxIWu4DJjQD4/wFMbLTgrnw2rEEFh33koHCIUY156U3uvsrC4lL7KFvIBShSlLCNAlU6RXdUfTTfdMjcsf+LcC2pt5akJUq5KZUAYEEwJqgSylva5SgWpD5AA5Aa6Dqaudj7zYHZ97banXwpQJUAkJkCOHv8AOmNlbJwmKfVi2n13hRcU0pIBB7vL8ahycZTnK6a0H8G22Uf6dn8pr9iaamq/Az9lbA55CI87BVJhtm4k2hy8iUGLoI+/QVSQriGVcfIka6Aefim3rRZq6psfshxZctshS23QSVJcBQWJSCAbAQz7wkyoaCNapnA4ixHA4FhSytRUpJ1ttWnjUHFJ4iBwg8oFenMFizyK02tlB4pClCZjXtCtFc5TroCDcYYu0wsde3ecWpxRUkKcStJFyimVNsIB1GsFpWsDQj0+O7vO3KUFpMrdKQZASHS/KZA10fu7TKSORkIubPxRbg36FBi4qkH7MCICgTGW6SLh72nvGpFYF4qcIS4lBSm0BRUSAljhUkq0AKXOS5VcoSDBN6/YRp2UWpSnnaAnoIr3NZVeBxJClWrC7HAn7wkAlvDJAmddQ9rHefOMYDFXHhWALki1wq4Qp2EAGJTaWzeeKUJBGpjPlrex2a6aWxh5ev0pLYjTqQrMu+D3jMrA41DXkpUEcvIU3izy9fpWTVOhkjZ0HpXKt+cUo5DfwgOrjsuU86J6D/NdSQdBWR2xu4nF4VFqkpdQp20k6EFxcpV3V08NNQlcvNyZaoq9n7vYdvZysTeS4plwcxbKwU2R31mdm4lSMPibZFyW0E/+VK1HrEU0NzMbNlmk8702efP6Vtdk7mst4RbLigpTsFSgeRHu2+R612y9SME7llbIqzLblbrM4sOF1ahbACUkA6/EZ7NKV2IFYfaOWlUwtbRPKUmRr/jpUj+5eMac4AFiYvbWBI/GSCPKnvYOIG0S7lnLzSu65MW8551Tmnl7rTQHRdln7hn8pr9iaU2444C3llyfvIsBIKwBYFwItmfegd9MbMP3DP5TX7E0zNeTdSs1KTDvO/ZHjLuaAuJzCoGDbYFpGv4IuGgqFl98uLBU+BYvKJDh+N4JKk22qOXYeNQVIGkmtDNE1XM7Coy+IxeLt4A+BYQDqTql8jmkKJlDUKULgCAdVGvansZKozvdVE8QH/dCD4nBDfHqDl8zcLtLNE0+b2CihTjngh4HOm2WiULJtC3YM2+8WwiQeI+dOfalqxKbczLPIFKkpstduKrgIVmBoCdddNJqymialzXQD3NQYns9fpUl1RPnl61mMEuCKXVgWCSS00SdSS2kknvOmtFFNNoD57Pw/wAln9JH8Uez8P8AJZ/TT/FFFGT6gHs/D/JZ/ST/ABR7Pw/yWf0kfxRRRkwGQsDl/qvuYO+iikAZg76Mwd9FFABmDvozB30UUAGYO+jMHfRRQAZg768OqBoooA//2Q=="/>
          <p:cNvSpPr>
            <a:spLocks noChangeAspect="1" noChangeArrowheads="1"/>
          </p:cNvSpPr>
          <p:nvPr/>
        </p:nvSpPr>
        <p:spPr bwMode="auto">
          <a:xfrm>
            <a:off x="0" y="-250825"/>
            <a:ext cx="1190625" cy="5238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38" name="Picture 6" descr="http://www.cinda.cl/proyecto_alfa/img/banner_cinda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001" y="5334000"/>
            <a:ext cx="1295400" cy="569317"/>
          </a:xfrm>
          <a:prstGeom prst="rect">
            <a:avLst/>
          </a:prstGeom>
          <a:noFill/>
        </p:spPr>
      </p:pic>
      <p:pic>
        <p:nvPicPr>
          <p:cNvPr id="18440" name="Picture 8" descr="https://encrypted-tbn0.gstatic.com/images?q=tbn:ANd9GcTuz94ujQKj3r1RvxrMIUIJxo-iXy2acr0907ZWhzYy4DMgGbaYN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90800" y="5334000"/>
            <a:ext cx="923925" cy="626104"/>
          </a:xfrm>
          <a:prstGeom prst="rect">
            <a:avLst/>
          </a:prstGeom>
          <a:noFill/>
        </p:spPr>
      </p:pic>
      <p:sp>
        <p:nvSpPr>
          <p:cNvPr id="18442" name="AutoShape 10" descr="data:image/jpeg;base64,/9j/4AAQSkZJRgABAQAAAQABAAD/2wCEAAkGBhQSEBIQERQWFRUUDR0aFxcYFSAZGxwWHxUeHSIeFxgeHCcqGRwnHRcXIjshLycpLiwuGh8yNTAqNScrLjUBCQoKDQwOGQ8PGTUkHiUxLzUuLCw1NTA1LDMsMCo1MCozLDU1KzUpKS81Ki81KTUsNSktNjYsKSw1LC8sLCwqLP/AABEIAHwAnwMBIgACEQEDEQH/xAAbAAEBAAMBAQEAAAAAAAAAAAAABgQFBwMBAv/EAEcQAAIBAwIEAgQICQsFAQAAAAECAwAEEQUSBhMhMSJBBxRRYRUjMkJygbHRFjVSVGRxkZShMzQ2c3WChIXBwsMmVaKy0hf/xAAaAQEAAwEBAQAAAAAAAAAAAAAAAgMEBQEG/8QALREAAgEDAQYFAwUAAAAAAAAAAAECAwQRQRITITEycVFhcpGxFFLhMzRCgcH/2gAMAwEAAhEDEQA/AO40pSgFKUoBSlDQClaTiniqOxjVmVpJJH2RRJ8t39g9gHcnyqdXiPU28XLs4s9kZpHYfSZcAn9VU1a9Kl1ywTjTlPpRe0qD+HtT/Qf2S/fT4e1P9B/ZL99UfX233k9xU8C8pUH8Pan+g/sl++nw9qf6D+yX76fX233jcVPAvKVB/D2p/oP7Jfvr8txnfW/xlzBDNCPlm3ZhIg8zy3+WB7Ac1KN7byeFNB0Ki44L6lY2nagk8STxMHjkQMrDzBrJrWUilKUApSlAKUpQClKUAoaUNAQHEY3azFu6iLS2ZB7GaXBI9+Bio/jHjq5tb1LS2hSUvEpUEHcWOegwfdVjr345/wAp/wCeud8Vf0isvoR/7q4VaMZ3kttZSib4NqiseJkfhfrP/bv/AAb/AOq/Lce6nF47jTjs8yFYfx61+dFu3biG6iZ3KbX8G87fkjsM9K291wrdQGWW0uHI5eFjZiW256ruY46dwe+e+aqluYtRnGKyk9dfPQkttrKbNdJ6X1cBbW1lklI6qeyn+7kn+Fef4aaueo07p5eBvvqs4VeJo3ljkLmSXxblVXVwMFG2gZPSt1MfC30T9lZZ1aNOWyqXu3+C1QnJZcvY5tPxxqyKzvp4VVXJJRgAPaetVXAfEj31rz5FVW55XC5xgY9v66heC7+SSx1bmSO+Ium5i2Oh7Z7VR+hv8Xf4tvsWtF3ShGlPEUmmlleayV0Zyclx4NFp6KHPq11H82PVZlQfkruzge7JNXFQvoo/kb7+2JvtFXVfQ0+hdjny5sUpSpkRSlKAUpSgFKUoBQ0oaAgde/HP+U/89c74q/pFZfQj/wB1dE178c/5T/z1zvir+kVl9CP/AHVxKn7yfpfwbo/ox7nzQP6S3X0X+wV0q6hLo6AgFkIyRkdR5jzHurmugD/qW6+i/wBgrp+K5t88Th6Ymmhyl3ZxS/smtpnjY4eNwcq3TI7FcdvtXtgjrVfwNq9zKZg+6SLaSzsfkyY7L+v8gdF9pzX38GBd6hcu5HKSUBgCu4tjt4ewx84+Ly7VarbqkWxFCqsZCqBgAY7AVpurqDgoNZk0v6KqVJpt6HI+Af5jq/8AV/6Gqr0N/i7/ABbfYtSvAP8AMdX/AKv/AENVXob/ABd/i2+xatvuir6o/CI0OqPZ/JZ+ij+Rvv7Ym+0Vc1Deij+Svv7Ym+0Vc13KfQuyMMubFKUqZEUpSgFKUoBSlKAUNKGgOf8AELga0gPTfpJ2+/bNk4+o1o9V4K52ow3/ADdvKCjl7M525+dnp39lXfFvCvrixvG/KuIHLQy4zgkYKsPnIR3FT3qmpJ4WtIpSPnx3IVT/AHXXI/VXFvLa43u9o6rD5f6baNSnsbMyQ1f0YNLdzXcd20TStnCocgY7bgwyOlYEvAeqQeO2vzIR81nZSfqYkGr7l6j+YD97T7qcvUfzAfvafdVEY36STjleeCxu3evyc5tBrdyWjAW2w2JJNgjLN7SQCXPvFZ//AOc3zjMupyZ928j/ANh9lXHL1H8wH72n3V85eo/mA/e0+6vXG9/hTUe2DxOjrJv3Jnh70eG1t7uAzhzcpjdsxt6EZIz171t+CuGTYW3q5kEnxxbcF298dMZPsrP5eo/mA/e0+6vp0LUbgbCsVmhGGfmc6XHnsAAVT7yTiqpW17VzGa4N8eWhNVKEOK0Mj0Tj4i8bybV5ip8iNwGR7auawNE0aO0gjtoRhI1wPMn2knzJOTn31n19HFbKSOa3l5FKUqR4KUpQClKUApSlAKGlDQH5qH4j4xng1qwsE2cq4jy+Vy2ckdDnp2FXFcp9Ke601XTdVdGa3hGyQqMlTuJyfqP8KAxdQ4/1Vry/itvVFhtJ9peY7AFJwMsW61ia56W9Ts4kS4t4A8hBinQ74nTzxg9T1Hn9VR+q8SxzSavBbhpW1C8Tk7Qeqh85x3z2GK3XpHu3e0tdJhieWTT4VkuWVCQmEAxn6+poCx4w491CO+tbKyWBmnslk+MGPF1J8W4YGBWsf0k6pbGCe7W0e1e6EcjwMHxnv1Vjg46/VX41DiPSpRBq5uiJ4LAxrbjG4tsK4K4z3bvnFSmiWV+2jy2S6ZLLHcSc1Jh4cHpgqpHXt9YNAdc4Q42lu9S1C0dY+XbFeWyg5IJ+cc9elWtcB9B2vxQXV695MkTNEi5lYKSVYgjr5iu46ZrUFyrNbypKFbBKMGAOM4OKAzhX2vgr7QClKUApSlAKUqc9ImlyXGl3cEI3SNB4V8yQwbA9/h6e/FAUdfiSdVKhmALNhQSAScZwPacAn6q5/rdzPJLeXlmsy40+3iR+SwbmC8dmCxuuWAR+pxjrWVG10LxIm5kqRau4SSSIE8ptPZ+rhBhRKxXcMfk5PagLXnru2bhu27tuRnbnGcd8ZGM16VzA3l/yXkjNxzWs055NuMpd+sRDbD8X40CNP23LjBz1reTXV5Hb6iiGWRorxRC5QFzCyxM5TCgSbN8uOh+SB1IoCvjnViyqwJRsMAQSpwDhh5HBBx7CK+yxBgVYAgjBBGQR7xXMOZdRetND6xypdUBeVkdJTELKMKw2wSNguAMiMnpg7eprf6vFPy9KuZgZGt7sPcNHGxODbyIWEe0Njcy5AUHr2oChsOG7WBzJDbxRufnLGFP7QKyY0iV3VQgdhucDAYjtlh3I6EZNRGn29wXXZz4Y7rW7h2ZUw3INs21mDKeXl0XBIB7e3FYtndag8ck22QTpo8TgmHa0kkV3MWjJ2Dq8aKNvlzMgDNAVn4B2HN5/qkHM3Z3csd/bjt/Ct6BXONQ1LUGjilUyxpPJM67kZWjO9VgSRUglONgZypUAkkFh0Bzbj15pL5/WJIxEkXLUQ5iYtAhkKnllyMhgCM7CxO0kYoDYXXo40uWZy9rC0reNhnxHJ+UVz2JB61s+HdBtLQSxWaJGOZ8YqHOH2g+LqcHaQcewipSS/vMSypFMjfBVuOsYeQH1yVZCH2DmMIvGFxnqDtBJFY0ElxGt5yhdHn6oDHKymMlRZw7TIeQ7YJXGQnUjDEdaA6RNOqAF2CgsBkkAbiQAOvmSQAPMmvSuXXdzeXCwi4W43esWDiNYCIym6F5Xc7fCyybwRkFQo6Yya2WkXeoPJdCSQxNyZRho3cI+7ETRLyFUgL1IEsm7I7GgL+vOG4VwSjBgGKkgg4YHBBx5ggjHlUc+p3J0+BttwmbwJM4BklEGWzJH8WGIPh6mMMAT06Zqfie+ihVIubGr3t229kdW5pucxmRUt5SUKlmxtVW/KHQEDqtK87ctsXdjdtGcZxnHXGfLNelAKUpQGsm4jhW7SxZjzpIt6jacY8XdsYBIjcgeYQ16nXLfxDnxeFct8YvQbiuT16DcCufaCO9TF9wVcSTSXQuAJfhJJo02ry9kYCBWbl7wTEZAcHGXPvr5BwCQ0DMISUnvGc7clhcOxXuvUgFQc+zpmgKmfVUWaKDILygkDeoO1RknaWBYfRB9+K8212LmRxIyyM8hU7JEO3CucsN2e8TjoCcqenQkSml+j6SKW3Z3V1SO23gSMm2SCJUBRQh5ikrnqUxk9DmsrT+BTE1u45SuuozzSuowzrIJwni25ZlE479sHFAUz6xAFZzNGFSTYzGRQFfONrHPRskdD161+Z9ZjSeG3JPMnR2jwMgiMKWyfL5a/rqZj4RuBa29sGgAhxGxUFWeMRlQ+8oxR+uSoHXLDdg0/Ba6i+CpIeS72Vg8Lq7uisWjiXKMsbHAMR7gdxQFBqfE1vbxzyySpi3XMoDAsuewKg5BPTA7nyr7b8QRMzjcoVSmJDIm196bxsIYnt7QM9xkdak7zgC4mNzzJI/jbC4hBAOPjJUdG5YQBMBSCMsSeuTk1m3PBssszyvygJL+1mKZLACGIKy5KDPiHToPLOO1AU51eHZHJzo9khAjbmLtcnsEOcMT7q9Zb2NSVZ1BEZcgsAQg7sQT8ke3tUNqXANw9vNbpJEEla7IHVdvOfenURklR2aMbQc5ydoFZvHGhNM1mI87pJDbzEKWBtJF3ShiPk9IhgnzPtNAVNxqMUaq0kiIrsApZwAzHsFJPUn2DvXjZawss1xAAwa3dAxOMEvGHG3r7Gx1x1rScXcJNdSROhG1YJInjMhjBjkK5IZUbrhMbcdQe4xWZo/DpilvGYgpPygoDEsAlusZ3EjvlT160BlabxJDOGeMty1BIlKFY2A7lHIwwB8/9K9zrUG1GEsZEgyhEi+PxBRsOfFlmUdPNgPOtBacP3cdj6kHgIhjRIXKnLqjKRzFKkRttXbuAfBwwHTbWHpHABSaOSblSCNrll3eNleWWJ0YEoPEvLbLdDkjHnQG8suL4XkSNviy9rFKu90weazqqAhyGfMTdASO2Ca2q38ZlMIkTmBNxj3DeFzjJXOQM+eKgZPRzOYVh3W53aHDZuzKzFSjSFnj6DPy1wpxkjJK7eu303g1o79rhm3p6zJMh5rBleRdpUx7MMADjdv7Y8PSgK6lKUApSlAKUpQClKUApSlAKUpQClKUApSlAKUpQClKUApSlAf/2Q=="/>
          <p:cNvSpPr>
            <a:spLocks noChangeAspect="1" noChangeArrowheads="1"/>
          </p:cNvSpPr>
          <p:nvPr/>
        </p:nvSpPr>
        <p:spPr bwMode="auto">
          <a:xfrm>
            <a:off x="0" y="-563563"/>
            <a:ext cx="1514475" cy="1181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46" name="AutoShape 14" descr="data:image/jpeg;base64,/9j/4AAQSkZJRgABAQAAAQABAAD/2wBDAAkGBwgHBgkIBwgKCgkLDRYPDQwMDRsUFRAWIB0iIiAdHx8kKDQsJCYxJx8fLT0tMTU3Ojo6Iys/RD84QzQ5Ojf/2wBDAQoKCg0MDRoPDxo3JR8lNzc3Nzc3Nzc3Nzc3Nzc3Nzc3Nzc3Nzc3Nzc3Nzc3Nzc3Nzc3Nzc3Nzc3Nzc3Nzc3Nzf/wAARCACZAH8DASIAAhEBAxEB/8QAHAAAAQQDAQAAAAAAAAAAAAAABwAEBQYBAwgC/8QAUxAAAQMCAgMIDAsEBwgDAAAAAQIDBAAFBhEHEiETMTZBYXSysxQXIjVRVXFyc5GU0QgWMjNSVnWBlaGxN1SDohUjgpKTwcIlOEJFU2NkhNLT8f/EABkBAQADAQEAAAAAAAAAAAAAAAABAgQDBf/EADQRAAEDAQIKCQUBAQAAAAAAAAABAgMEBREUITM0UVJxgaHwEhMVIjE1kdHhIzJBscEkYf/aAAwDAQACEQMRAD8AONeVrShKlLUEpSMyScgBWTQYx1cLhjvFj2GLVLcjWS3EC4PNn55fGnly2jI7MwSc8hVXvaxquctyIS1quW5C6XXSlg21v7g9eEPLG/2MhToH3pBFMu3Lgnxi/wCyue6mtkw7aLGyGrZBaa2ZKcKdZa/Ko7TUnqo+gn1V5DrZYi91t5tSgddjUbduXBPjF/2Vz3Uu3Jgnxi/7K57qc6ifop9VLUR9BPqqvbTdTj8E4AusNu3Lgnxi/wCyue6l25cE+MX/AGVz3U51E/RT6qWon6KfVTtpupx+BgC6w27cuCfGL/srnupduXBPjF/2Vz3U51E/RT6qWon6KfVTtpupx+BgC6w27cuCfGL/ALK57qXblwT4xf8AZXPdTnUT9FPqpaifop9VO2m6nH4GALrDbty4J8YP+yue6n1p0pYOusjcGLuhpw5ZdkoU0CfACoAVq1E/RT6qi73hy0Xxnc7lBadOWSXEjVWnyKG2rNtlir3m3IQtA5ExKEsKCgCDmDvGs0H8EXe4YKxHFwpeJCpNmmkptcpfym1Z7G1evLLwkZbDkDBXrse17Uc1cSmJzVatymmY6WIjzw3221KH3DOg/otZX8VROfJVJuEh2S84d9aiojM+qi5de9cz0C+iaFmjTgPavMX1iq8213KlPdpU1USXykrfr7b8Pw0S7o6pplbgbSUoKu6IJ3hyA1BdsvCv7897Mv3VG6bOC0Tn6Og5Q/wfgmTiuLJfjzGWEsLCCHEkk5jPPZWKlo6d9P1sq3GiaeVsnQYFLtl4V/fnvZl+6sdsvCvHOe9mX7qp3aeuHjWJ/cVS7T1w8axf8NVXweztfn0K9bVaC8w9IOFpa9RF0S2f+82psesjKrJHfZlMpfjPNvMqGaXG1BSVDkIoMztEt8jo1okmHJ2HNOsUH7s9h9dVxp3EeD5uzsu3O5/JUO4X/pV+dFs6nlT6D8YwqVmUadCzp0S3sl+fKZjND/jdWEj86rkjSLhVhwtm5FwjjaZWoevLKhDCseJcWyDJSzJllR2yZCskDPwKVsy5BU/H0SX1YJflQGjxALUr17KYBSxYppMYwmZ/2NL32y8K/vz3sy/dS7ZeFf3572ZfuqkdqC7+MYX83urPagu/jGD/ADe6oweztfn0HW1WqXbtl4V/fnvZl+6rDZ7rDvVvRPtzinI7hISpSSknI5HYeWgJi/CMrCioqZkhh7skLKdyz2auW/n51FnRPwHhekd6ZqlZRwRwJLEt96l4J5HSdB550rJLeFkzmjqSYMpp5leQJSrWy4/L+VF61yFTLbElLSEqeZQ4QN4EpB/zoR6WOA030jXTFFbD3eG280a6ArfZKqtPvUzVifVNt171zPQL6JoW6NOA9q8xfWKop3XvXL9AvomhZo04D2rzF9YqqWvkE2+5NDlNxC6bOC0Tn6OrcproP70XTnCOiadabOC0Tn6OrcproP70XTnCOiayp5au3+ndc7Kdd79eUY0mx27vcEMpubiEtplLCQndSMgM97LiosYxtNwuDUeZaZj7cqDrONxm1ZIkqzSQlfdDZ3P5mgre+Hk/7Vc6010bXS0H9UsT2oUpm9Yj2qCW04kuNsuEmet5yQnsj/bjLwJRbwXtXJrutu+Rsz3hU7JnYkvuHX3hYYE5t2SlUNt5IKXI5CiFkFexWxPgO3eq7riRlpcSqOyQ78sbmO78vhqhxZCsA3dm2uuGRZZq8m3FKSp1DpCRq5ZjVQNnFXNs7Ki90bE6acSysdFcjnYlCA0kIZbQlKUJSkAISMgnZvAV7rwXWgpI3VslXyQFjuvJ4a9V47r771NzbrsQ0vC1N2mattRStMdwpUDkQQk7QaDeje/XibjO3R5l1nPsL3XWbdkLUlWTayMwT4QKMV87zT+bOdE0C9FvDu2fxeqXXsWe1Fppb00/oxVKqkrEQtWnP5yy+a9+qKtGifgNC893pmqvp0+ds3mvfqirRon4DQvPd6ZqZ/LmbfciPOnc6BaWOA070jXTFFbD3eG280a6AoU6WOA070jXTFFbD3eG280a6ArXZGb7zhW5Xcbrr3rl+gX0TQs0acB7V5i+sVRTuveuX6BfRNCzRpwHtXmL6xVVtjIJt9yaHKbiF02cFonP0dW5TXQf3ounOEdE0602cFonP0dW5TXQf3ounOEdE1lTy1dv9O650Dy98PJ/2q51pro2ucr3w8n/AGq51pro2ptb7I+dBFF4uFQixjIhP3m9v2xLkd1j+qu5dcQTIaJSjJkHMA7OSi7VYx1bUPwW7o1MZh3KAUmHKkOajbZUtOtrZgg5jMDMb9Y7PlSObH+cR2qmK5mL8A6YEozrLuUxLkotpNj1lo1I7esc0yMk5lWrlvcdT0LSBcHY7F6cKDaIyW2ZzOqkPOPFO1SBn8nWI4xx1XBJbEd9Dyz2C6UKucRLyd2uLuso7qx3PyM8jsyGQpW0yHLpbmIj8eXiFtlCITrC0KjJZS0rNLmz5YGt9+Ve7JEyRO+ic8/089r3NXuqGC5vIkYemPNnNK4i1DaDlmgnKgfot4d2z+L1S6LVtw9Hwzg+4QYzjqwtt15e6kEhRbAI2AbO5FCXRbw7tn8Xql1io0akEyMW9Mf6NEyuWSNXePyWrTp87ZvNe/VFWjRPwGhee70zVX06fO2bzXv1RVo0T8BoXnu9M1ym8tZt9y0edO50C0scBp3pGumKK2Hu8Nt5o10BQp0scBp3pGumKK2Hu8Nt5o10BWyyM33nCtyu43XXvXL9AvomhZo04D2rzF9Yqinde9cv0C+iaFmjTgPavMX1iqrbGQTb7k0OU3ELps4LROfo6tymug/vRdOcI6Jp1ps4LROfo6tymug/vRdOcI6JrKnlq7f6d1zoHl74eT/tVzrTXRtc5Xvh5P8AtVzrTXRtTa32R86CKLxcKoDHhZGGZAkWx25tlaAYrS1IUvuhxpBOzfqfqDxm7JZsbi4d0ZtjocRlJeOSU7d7eO/Xl02WbtNk32KDa3RZsybDjWt1L11SykQrih5ZatzQSpRjr7n5QGsNozzUKKWHrDAw9CVFtrSm21r3RYKyrNWQBOZ8grThOzQrNa0dhK3TspKHnnQsqS6spGaxyHfFTVaq6tWVeg3w/Zwp4EanSd4jG+d5Z/NnOiaBei3h3bP4vVLo6XzvLP5s50TQL0W8O7Z/F6pdarPzaXn8HKqyzOfyWrTp87ZvNe/VFWjRPwGhee70zVX06fO2bzXv1RVo0T8BoXnu9M1E3lrNvuI86dzoFpY4DTvSNdMUVsPd4bbzRroChTpY4DTvSNdMUVsPd4bbzRroCtlkZvvOFbldxtuneyZ6BfRNC3RpwHtXmL6xVFS4oU5b5KEDNSmlgDwnI0I9FMpEnBMNKCCqOtbSwDvHWKh+ShUWui4PvJoV+puI3TZwWic/R0HKa6D+9F05wjomiLKix5bYblx2X0A5hLrYWAfDka8xYcWGlSYkViOFHNQZbCATy5DbXkpWNSlWC7H8m1YVWbrLznPE7imcYXZ1ByWi4vKSSOMOE1MK0mYqJ2T2x5I6PdRyXboK1qWuDFUpRzUpTCSSfCTlTd+w2aQMn7RAc86Mj3VtW1IHIiPjvu2HBKSRqr0XAig6V8QR1jspuHKRnt1mtQ/cUnL8qtEXH+GsTQuwcSxlRQSFKQ4SppRG0ZKTkfWKmrno5wzPCymEYrqhkFxllIH9n5P5UOMS6NbxaHAu3pNxjKVqhTScnE5nIayfv3xs8ldY3UNQuLuu9CjkqI/HGnqWe46VrZb2kRbFbnJDTIDaFOnc0BIGQyG0neG/lUC/pbvq1HcIlvaQd4FClEfzf5VKYc0TqWhuRiGSU5jMxWDtHIpfh5AD5aukLA2GYSNVqzsOcr+bh/mzrm+Wz4VuRvSX14ktZUyY1W4E0jSViSQy607Ijlt1BQpIjp3iMjWrRdw7tf8AF6pdGwYasIAAsltyH/iI91bY1ktMR9D8W1wWHkZ6rjUdCVJzGRyIHgOVVdaUCRuYxl16f8LJSSdJHOdfcDbTntds3mvf6KtOifgNC893pmrHcLVbrmWzcYEaUW89TdmgvVz38s/IK3Q4caDHTHhR2o7KSSG2kBKRnv7BWSSra6lbBdjQ7tgVJlk0lW0scBp3pGumKK2Hu8Nt5o10BQm0uOpbwTJQo90680lA8J1s/wBAaLdjbW1ZoDTiSlaIzaVJPEQkZ169kp/n3qYa3Kj00EJqTo6x1OamILeHry5u0d8DNLLp3wct4ZkjLwap4jRwpjeLRAvcFcK6RW5UZe0tuDMZ8RHgPLW+WJsrFY7wUzMerHI5CqoWlxCVtqSpChmFJOYI5DWc6hlaJ5VsWo4TxTOtrJUVdjvoD7Yz25AbMvvzNY+IWOfrw1+Horw3WNJf3XJcei2ubdjQms6WdQvxCxx9eGvw9FL4hY4+vDX4eiq9jTaycScOZoUmsxSzqF+IWOPrw1+HopfELHH14a/D0U7Hm1k4jDmaFJrMUs6hfiFjj68Nfh6KXxCxx9eGvw9FOxptZOIw5mhSazpZ1C/ELHH14a/D0Vn4hY4+vDX4einY02snEYczQpM5ivLriGm1OOrShtIzUtagAByk1D/ELHH14a/D0VuRoo/pFTa8W4iuF21FaxYRkwyrkKRmfvBBqzbGff3nJcVdXNu7qFbgIc0jY1hJghQw/ZXg89Jy2PugghI2fd5MzxijeKaWu2w7TCbhW2K1GjN/IaaSEpHh+/lp3XuRRNiYjG+CHnver3dJRUqVKuhUbXCdEtsZUq4SWYsdJAU68sISkk5DMnwk5Vrtt1gXVlT1rmxpjSFailx3QsBWQORI48iPXVP05fs0ufns9amoT4OHA64faKurboC+uYuw004pt3EFrQtCilSVS2wUkHIg7d/OvTGLMOSHUtR79bHXFbyES0En7s65mteFX8YY9ulqiyWo7m7SHdd0EjJK97Z5atK9Blz7pDN/tS3hmA2SoZnwbxy9VAdAyJkaLH7IkyGmmNn9YtYCdu9tNKHOizmi5CksyEJORU0sKAPgzFcn3x/FOFok7CN3ddRFdCSY7h10ZBYUlbZ4gSni2b+Yz3jH8HfgRL58voJoAhKxDZUqKVXaCCDkQZCNn51j4xWTxvA9pR765ZsuFpmL8XzrXbno7L2u87rPlQTklXICeOrWNBOJTsFzspPEA+7/APXQHQcO6QJ61IhTY0hSRmoNOpUQOXI1tMyMHtxMlkO55bmVjWz8GVc26NnJeBtKqLTdFIQXFmFI1cylWsAUFO9sKtTLkNPrx/vDJ2f8wZ6tNAdFjbSpUqAVKlSoBUqVKgKFpy/Zpc/PZ61NQnwcOB1w+0ldW3V00iWNeIsG3O2M7XnGtdoZ5ay0kKSPvIAoKaHMfRsIPyrNfEqZgyHt03bVOsw7sSQob+RAHkI5dgDjRD+2K5/+306YYX/b879sTP1cqMwpiuLhrG94vYSZCVIkiOEjY4tSs0ZniTy1N6E7TKvmN5GJJYO5Qy4+67kclvOA7B61H1eGgLt8IiBFewnFnLSkSY8oJaXxlKwdZPk2A/dXv4PGzBEvnq+imh3pSxm5pAu0a32CJKehQystpQgqW+rjXqAZgADZnxE55b1TGgnHFvsyZFhu7yIzch3do8hwhKNbIAoUeLeGROzfHgoBnoW/avM9HJ6Qpvo/Wo6ckIKiUCfNyTnsHcO0a8V4zsOF7Y7MelRXJARmxGacSXHSd7IDi8J8Fcy2BzEsi9OXbD7E6Tc21qdW9EjF0oUvMEkAEDPNXFQBF+EJaHIGILbiCIVNl9G5qWnZqutnNJz8JB/lqu2u9NYh0xW67MpUkSZbCilQ2hQQkKHrBptiBWki/QUx79b77Iisr3YBy3LSEqAI1swgcRNRmjcj4/WMk5DsxG0mgOvaVa93a/6rf94V6Q4lfyFJVl4DnQHqlSpUAqVKlQCqi4z0WYfxVIXNcS5CnrHdSIxA1/OSdhPLsPLV6pUAFoHwf4rclK7hiB19gb7bMUNKV/aKlfpRVs1ht9jtKbZaYyI0ZKSAEjMkkbSo75PKalKVAVPA+ALPgxhf9HpW9LeSA9KeOalAZ7AN5I27w5M88qrOONDVtv0lyfZn022Y4oqdRues04Tx5Z9yfJs5NudFKlQAFtmgKct5Jul6jtsg90IzRUpQ5CcgPLkaMeGcOWzDFsRb7RHDTIOspROanFcalHjP/wCDZUvSoDCgFAggEEZEGuerxoLvxuko2iRb028uqMdLz6wsI4ge5Pk366GrFAc3dorFn7zaf8df/wAKKmiHBtzwZap8W7ORlrffDiDHWVDLVy25gVfazQCpUqVAf//Z"/>
          <p:cNvSpPr>
            <a:spLocks noChangeAspect="1" noChangeArrowheads="1"/>
          </p:cNvSpPr>
          <p:nvPr/>
        </p:nvSpPr>
        <p:spPr bwMode="auto">
          <a:xfrm>
            <a:off x="0" y="-1119188"/>
            <a:ext cx="1952625" cy="23431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448" name="Picture 16" descr="http://3.bp.blogspot.com/-UgEZGu4vC-U/TqqixDr6XTI/AAAAAAAABdg/PQZRxIFROT8/s1600/universidades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33800" y="5410200"/>
            <a:ext cx="698500" cy="838200"/>
          </a:xfrm>
          <a:prstGeom prst="rect">
            <a:avLst/>
          </a:prstGeom>
          <a:noFill/>
        </p:spPr>
      </p:pic>
      <p:pic>
        <p:nvPicPr>
          <p:cNvPr id="18450" name="Picture 18" descr="https://encrypted-tbn2.gstatic.com/images?q=tbn:ANd9GcQlN4SaAkjtVOMHIGO7RhQO5LQPIZdfrqADmBLOzjOPBA6xPb78GQ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48200" y="5410200"/>
            <a:ext cx="1295400" cy="575734"/>
          </a:xfrm>
          <a:prstGeom prst="rect">
            <a:avLst/>
          </a:prstGeom>
          <a:noFill/>
        </p:spPr>
      </p:pic>
      <p:pic>
        <p:nvPicPr>
          <p:cNvPr id="18452" name="Picture 20" descr="http://oducal.uc.cl/templates/rt_versatility4_j15/images/blank.gif">
            <a:hlinkClick r:id="rId10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20650" y="-60325"/>
            <a:ext cx="9525" cy="9525"/>
          </a:xfrm>
          <a:prstGeom prst="rect">
            <a:avLst/>
          </a:prstGeom>
          <a:noFill/>
        </p:spPr>
      </p:pic>
      <p:pic>
        <p:nvPicPr>
          <p:cNvPr id="18454" name="Picture 22" descr="http://oducal.uc.cl/templates/rt_versatility4_j15/images/blank.gif">
            <a:hlinkClick r:id="rId10"/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20650" y="-60325"/>
            <a:ext cx="9525" cy="9525"/>
          </a:xfrm>
          <a:prstGeom prst="rect">
            <a:avLst/>
          </a:prstGeom>
          <a:noFill/>
        </p:spPr>
      </p:pic>
      <p:pic>
        <p:nvPicPr>
          <p:cNvPr id="18456" name="Picture 24" descr="http://www.ups.edu.ec/image/image_gallery?uuid=b8c3d1a8-e819-44dd-8fe9-2b9b737cfd9d&amp;groupId=10156&amp;t=131524413640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57850" y="5715000"/>
            <a:ext cx="1276350" cy="994633"/>
          </a:xfrm>
          <a:prstGeom prst="rect">
            <a:avLst/>
          </a:prstGeom>
          <a:noFill/>
        </p:spPr>
      </p:pic>
      <p:pic>
        <p:nvPicPr>
          <p:cNvPr id="18458" name="Picture 26" descr="http://www.utpl.edu.ec/webutpl/images/stories/utplsociedad/redes%20academicas/fiuc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848600" y="5486400"/>
            <a:ext cx="1066800" cy="666751"/>
          </a:xfrm>
          <a:prstGeom prst="rect">
            <a:avLst/>
          </a:prstGeom>
          <a:noFill/>
        </p:spPr>
      </p:pic>
      <p:pic>
        <p:nvPicPr>
          <p:cNvPr id="18460" name="Picture 28" descr="http://riemann.upo.es/ceicambio/sites/default/files/images/rabida.jpg"/>
          <p:cNvPicPr>
            <a:picLocks noChangeAspect="1" noChangeArrowheads="1"/>
          </p:cNvPicPr>
          <p:nvPr/>
        </p:nvPicPr>
        <p:blipFill>
          <a:blip r:embed="rId14" cstate="print"/>
          <a:srcRect l="22857" r="22286"/>
          <a:stretch>
            <a:fillRect/>
          </a:stretch>
        </p:blipFill>
        <p:spPr bwMode="auto">
          <a:xfrm>
            <a:off x="7239000" y="6097190"/>
            <a:ext cx="685800" cy="760810"/>
          </a:xfrm>
          <a:prstGeom prst="rect">
            <a:avLst/>
          </a:prstGeom>
          <a:noFill/>
        </p:spPr>
      </p:pic>
      <p:pic>
        <p:nvPicPr>
          <p:cNvPr id="18462" name="Picture 30" descr="http://www.unica.uprm.edu/images/banner_unica_espa.jpg"/>
          <p:cNvPicPr>
            <a:picLocks noChangeAspect="1" noChangeArrowheads="1"/>
          </p:cNvPicPr>
          <p:nvPr/>
        </p:nvPicPr>
        <p:blipFill>
          <a:blip r:embed="rId15" cstate="print"/>
          <a:srcRect l="3636" t="6154" r="56364" b="41538"/>
          <a:stretch>
            <a:fillRect/>
          </a:stretch>
        </p:blipFill>
        <p:spPr bwMode="auto">
          <a:xfrm>
            <a:off x="609600" y="6172200"/>
            <a:ext cx="838200" cy="323850"/>
          </a:xfrm>
          <a:prstGeom prst="rect">
            <a:avLst/>
          </a:prstGeom>
          <a:noFill/>
        </p:spPr>
      </p:pic>
      <p:pic>
        <p:nvPicPr>
          <p:cNvPr id="18464" name="Picture 32" descr="http://www.fepafempafams.org/home/imagenes/logo.gif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905000" y="6019800"/>
            <a:ext cx="609600" cy="673769"/>
          </a:xfrm>
          <a:prstGeom prst="rect">
            <a:avLst/>
          </a:prstGeom>
          <a:noFill/>
        </p:spPr>
      </p:pic>
      <p:pic>
        <p:nvPicPr>
          <p:cNvPr id="18465" name="Picture 33" descr="http://www.caribengine.org/moodle/theme/tem_caribengine/bannerjpf.jpg"/>
          <p:cNvPicPr>
            <a:picLocks noChangeAspect="1" noChangeArrowheads="1"/>
          </p:cNvPicPr>
          <p:nvPr/>
        </p:nvPicPr>
        <p:blipFill>
          <a:blip r:embed="rId17" cstate="print"/>
          <a:srcRect r="72165"/>
          <a:stretch>
            <a:fillRect/>
          </a:stretch>
        </p:blipFill>
        <p:spPr bwMode="auto">
          <a:xfrm>
            <a:off x="3048000" y="6248400"/>
            <a:ext cx="838200" cy="422981"/>
          </a:xfrm>
          <a:prstGeom prst="rect">
            <a:avLst/>
          </a:prstGeom>
          <a:noFill/>
        </p:spPr>
      </p:pic>
      <p:pic>
        <p:nvPicPr>
          <p:cNvPr id="18467" name="Picture 35" descr="http://wp.afectadosambientales.org/wp-content/uploads/CLACSO.gif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648200" y="6019800"/>
            <a:ext cx="800677" cy="695325"/>
          </a:xfrm>
          <a:prstGeom prst="rect">
            <a:avLst/>
          </a:prstGeom>
          <a:noFill/>
        </p:spPr>
      </p:pic>
      <p:pic>
        <p:nvPicPr>
          <p:cNvPr id="18469" name="Picture 37" descr="http://www.conpeht.net/popup.jpg">
            <a:hlinkClick r:id="rId19"/>
          </p:cNvPr>
          <p:cNvPicPr>
            <a:picLocks noChangeAspect="1" noChangeArrowheads="1"/>
          </p:cNvPicPr>
          <p:nvPr/>
        </p:nvPicPr>
        <p:blipFill>
          <a:blip r:embed="rId20" cstate="print"/>
          <a:srcRect r="62667" b="73964"/>
          <a:stretch>
            <a:fillRect/>
          </a:stretch>
        </p:blipFill>
        <p:spPr bwMode="auto">
          <a:xfrm>
            <a:off x="6400800" y="5410200"/>
            <a:ext cx="1295400" cy="678543"/>
          </a:xfrm>
          <a:prstGeom prst="rect">
            <a:avLst/>
          </a:prstGeom>
          <a:noFill/>
        </p:spPr>
      </p:pic>
      <p:sp>
        <p:nvSpPr>
          <p:cNvPr id="60" name="Rectangle 59"/>
          <p:cNvSpPr/>
          <p:nvPr/>
        </p:nvSpPr>
        <p:spPr>
          <a:xfrm>
            <a:off x="8085926" y="6248400"/>
            <a:ext cx="10580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 err="1">
                <a:latin typeface="Times New Roman" pitchFamily="18" charset="0"/>
                <a:cs typeface="Times New Roman" pitchFamily="18" charset="0"/>
              </a:rPr>
              <a:t>Magalhães</a:t>
            </a:r>
            <a:r>
              <a:rPr lang="en-US" sz="1100" b="1" dirty="0">
                <a:latin typeface="Times New Roman" pitchFamily="18" charset="0"/>
                <a:cs typeface="Times New Roman" pitchFamily="18" charset="0"/>
              </a:rPr>
              <a:t> Network</a:t>
            </a:r>
          </a:p>
        </p:txBody>
      </p: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830263" y="311150"/>
            <a:ext cx="770413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DO" sz="2200" b="1">
                <a:latin typeface="Tahoma" pitchFamily="34" charset="0"/>
              </a:rPr>
              <a:t>Pontificia Universidad Católica Madre y Maestra</a:t>
            </a:r>
          </a:p>
        </p:txBody>
      </p:sp>
      <p:pic>
        <p:nvPicPr>
          <p:cNvPr id="34" name="Picture 33" descr="LogoPUCMM_511PX_RGB_300DPI_FC.jpg"/>
          <p:cNvPicPr>
            <a:picLocks noChangeAspect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381000" y="152400"/>
            <a:ext cx="831271" cy="83127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3922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990600"/>
            <a:ext cx="9144000" cy="5867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onstantia" pitchFamily="18" charset="0"/>
            </a:endParaRPr>
          </a:p>
        </p:txBody>
      </p:sp>
      <p:sp>
        <p:nvSpPr>
          <p:cNvPr id="12327" name="Text Box 12"/>
          <p:cNvSpPr txBox="1">
            <a:spLocks noChangeArrowheads="1"/>
          </p:cNvSpPr>
          <p:nvPr/>
        </p:nvSpPr>
        <p:spPr bwMode="auto">
          <a:xfrm>
            <a:off x="830263" y="311150"/>
            <a:ext cx="770413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DO" sz="2200" b="1">
                <a:latin typeface="Tahoma" pitchFamily="34" charset="0"/>
              </a:rPr>
              <a:t>Pontificia Universidad Católica Madre y Maestra</a:t>
            </a:r>
          </a:p>
        </p:txBody>
      </p:sp>
      <p:sp>
        <p:nvSpPr>
          <p:cNvPr id="2052" name="AutoShape 4" descr="data:image/jpeg;base64,/9j/4AAQSkZJRgABAQAAAQABAAD/2wBDAAkGBwgHBgkIBwgKCgkLDRYPDQwMDRsUFRAWIB0iIiAdHx8kKDQsJCYxJx8fLT0tMTU3Ojo6Iys/RD84QzQ5Ojf/2wBDAQoKCg0MDRoPDxo3JR8lNzc3Nzc3Nzc3Nzc3Nzc3Nzc3Nzc3Nzc3Nzc3Nzc3Nzc3Nzc3Nzc3Nzc3Nzc3Nzc3Nzf/wAARCABQAHgDASIAAhEBAxEB/8QAGQABAQEBAQEAAAAAAAAAAAAAAAcGBQEE/8QAMBAAAgECBQIFAgUFAAAAAAAAAAECAxEEF1WU4gUhBhITMVEigRQVMkHwJUJhkaH/xAAaAQEAAwEBAQAAAAAAAAAAAAAABAUGAQIH/8QALhEAAQIGAQMBBgcAAAAAAAAAAAEEAgMVUqHREQUSMUEGISNCUYETImFxkbHB/9oADAMBAAIRAxEAPwDEgApz6sAAAAAAAAAAAAAAAAAAAAAUHLOWsLa8xlnLWFteZQQY6qu78Jox1VeX4TRPss5awtrzGWctYW15lBPJyUISm72iruwTqrtfmwmhVXd+E0T/ACzlrC2vMZZy1hbXmdfE+MsDJVKeHrxcv0J0oTq/W79m0klb5u/ue4XxjgUqdKvXipfok6tOdL6lbsm007/N19ib+J1Tt5/xNHak++q/wmjj5Zy1hbXmMs5awtrzKBCSnCM1e0ldXPSFVXd2E0cqru/CaJ9lnLWFteYyzlrC2vMoIFVd34TQqry/CaJ9lnLWFteYyzlrC2vMoIFVd34TQqry/CaJ9lnLWFteYyzlrC2vMoIFVd34TQqry/CaJ9lnLWFteYKCBVXd+E0Kq8vwmgACuK8HLnPqC6/GKn/T/Sf0eRd5W+fc6hkK0KuL61Uw6xvUq8vxE1KpQm6NPD0/L7XtaUk+1ld+1+5YdPkQzVj7vSFRxyY/rPUMRi8NPq+G6HTwuHm7ylUn6ik32ul2t/pr2Nf03w5T6fiKVbFzw+LqJr0qdOi6ff5f1O6Xd/yxiZYDqFHBRpdRxK/L7KNRUW5yhG6d0ml9+5vfBlPGdRwUOr9Ur4dYmdH0I+pU8nmhGTfmUbK3muu/72XsrG1bs5cctUiT3foq+P38h24lLCit4kVPXjHk6savUH15Rcorp8qPaHkV/Pb3817/AGsdQyEIVcH1jD0JYvqNB+vFRrYibq08RDyr6b+0ZNu3e3+DXmKfyIZSy+31hQcKgABXgAAAAAAAAAAnuZktHW64DMyWjrdcCxpLy3KFhSndmU2UI4rxGJj1v0o4CqsK5tSqRpOzbSTle/z/AMMvmZLR1uuAzMlo63XAkN2LuT3fD55RU88efueIukPIvlymz5p+H/E+BxmJp4fFznh6qcJTq0qdWHpt/wBqS8ylb+fuUShU9eqsanOMpSU/QnStZ2Ste3yve5hMzJaOt1wGZktHW64FxLedUly1hhlpz9eU/ojS/Z5zLX3Q5Q07r4qXW4UZ4GrLCwlaNV0uydl9V7/KO2T3MyWjrdcBmZLR1uuBTuGLud2/D44RE88+PuSoekPIefy5TZQgT3MyWjrdcBmZLR1uuBHpLy3KHqlO7MpsoQJ7mZLR1uuAzMlo63XAUl5blBSndmU2UIE9zMlo63XAZmS0dbrgKS8tygpTuzKbKECe5mS0dbrgBSXluUFKd2ZTZPwAbE2IAAAAAAAAAAAAAAAAAAAAB//Z"/>
          <p:cNvSpPr>
            <a:spLocks noChangeAspect="1" noChangeArrowheads="1"/>
          </p:cNvSpPr>
          <p:nvPr/>
        </p:nvSpPr>
        <p:spPr bwMode="auto">
          <a:xfrm>
            <a:off x="63500" y="-365125"/>
            <a:ext cx="1143000" cy="762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AutoShape 8" descr="data:image/jpeg;base64,/9j/4AAQSkZJRgABAQAAAQABAAD/2wBDAAkGBwgHBgkIBwgKCgkLDRYPDQwMDRsUFRAWIB0iIiAdHx8kKDQsJCYxJx8fLT0tMTU3Ojo6Iys/RD84QzQ5Ojf/2wBDAQoKCg0MDRoPDxo3JR8lNzc3Nzc3Nzc3Nzc3Nzc3Nzc3Nzc3Nzc3Nzc3Nzc3Nzc3Nzc3Nzc3Nzc3Nzc3Nzc3Nzf/wAARCABLAHwDASIAAhEBAxEB/8QAHAAAAgMAAwEAAAAAAAAAAAAAAAcEBQYBAggD/8QAPhAAAQEFBQUFBgYCAAcAAAAAAQIAAwQFEQYSF5PSFiExU1QUQVFVlAcTImGR0RUyQoGi4SNSYnGDobHi8P/EABsBAQACAwEBAAAAAAAAAAAAAAAEBgEDBQIH/8QANhEAAAIECQsDBQEAAAAAAAAAAAECAwSRBRESExQhMVTwFRZBUVJTYYGh0uFxwdEiMkKSscL/2gAMAwEAAhEDEQA/AFtJ02fVJZoZsuITMgkdhDtRuk8Te+E04U3nfXu4tIlMmhpZOII21hI2Elr90p4kpSUqX4UFDXfSo3EVrXuMeTizxks0/FjEiZXR2H3SyE14m98Jpwp31r+n8zWrkvfxOVD2hu493KncMRDj3dwhAFEpSAneKgfDUUrWvcbOmZkaRFH72fiNIpVSZ/7pUzRCRSpIIn3YiqGhTe/2u+Hfd491dzT5xJYWaTeK2HhY2MlzhyHiypJKk7t9agfsN5Pd4Dqr8W/BVunaItVlRGkhRSAkm9+a/cqDTdeu/Knc098XonEyPs5dxy5cqFAiP8V9RRT4kmqeB/1314/IYNNKOOP40W8QFfEQEpmEuk0LZ1EXEzx9VEW53kFXEXRdp476igHfxYcwMng5NNIadIjHFoXTwJhnG9IHCt4XTxr+9P01qZDoQAcSE2R7Yq0gJ9+B8VF8QUAppuqd9Rdp3/mHV6iWrgJ0bRpjRahb+rpBFwFRNVFQCaVNSfnT9NalKOyM/e3+AOknk8FLZs7dW5ho+Cg3rgrdkIUkqJAunga0vVI3Upv8DaWAsvMrQuY95KXSC6dPUgh69FRUGgrQV3d+5vg7JfTuHV7S0zFEOIS64V7u4qhFUgUTvAv1p3Up/wAJs/ZnbF9ZlxMXcJBO3zt++Soe9eGqQAaCoAr/AM6BoEJmikypmsPVZZbo9x0YJNoRa0TZiI064o/SsaDDW0nIcZ4Yw1tJyHGeGtsWY7yuGzVMYsx3lcNmq+zVOSy6zFynYf2EenyKnDW0nIh88MYa2k5DjPDW2LMd5XDZqvsxizHeVw2ar7MksuswnYf2EenyKnDW0nIcZ4Yw1tJyIfPDW2LMd5XDZqmMWY7yuGzVfZkll1mE7D+wj0+RU4a2k5DjPDGGtpORD54a2xZjvK4bNV9m4xZjvK4bNUySy6zCdh/YR6fIUMmRZ5UkmipsuJTMgkdhDokJJ4mvwkDhTfxr3cWtnC1vZnKk+0IRrqVOoYiGuurpCAKJQAE7xu4biONfGqkzqz65JNFTV8/RMgkdhQgm6ojea/CaeG87691KtcJU/iZnK0+0UxsPLHUMezK92UqCBQJSKCpG4buO+pPjeln3Hb72fj7j54Qr1PJl+DGHdiLNlRHVCygUJvfmvXa3qbq0+VO5pzxaoebzFPs57a8l64UCJJc31FFPiSQpNQD4b6/9hEU8m4kaoRCYpVlO20DwoF0m9+e/d403VpTuo04qfQs2mA9m5jX8uXCjtC/dXiUb7ySCKgHw4niG8njVo+7iAiOvw505kT2yKoxdowo++TS8Eq30KapoaV491O/i3R8mWPoCcvLQ9rTadb+86dgFKVKP5ioBFATUn50/TWp7uxBQzyQvrGPIx9Pin/Oil4O3lNxSLoB/NSvAXN/GrcRDuXRMDOX1pHkYi06n9XTogpC1brxULtBWtfnTdRs6Y6/9W/wBJdvBGTxwr2kmPdOBCXYdYdXVXSKoAATvAv1p3cD4NrfYnD2efwk3M4cwNQ/R7kRikKUE0PeaV7t4AbKha46dw59pS46Hh0QhEOv3RQaEAoAATvAv18RwPCjTfZrZCKtO4mL2CfuXDtw9Sm6+JUd4JG8Ch+jQm+MmVKIo7Kist0CYwIq0mhElicgq69NgdHYLE8mSfV2x2CxPJkn1dtisKZr18F/P7MYUzXr4L+f2atSlm7FimGG+m4xtewWJ5Mk+rtjsFieTJPq7bFYUzXr4L+f2YwpmvXwX8/syUs3YTDDfTcY2vYLE8mSfV2x2CxPJkn1dtisKZr18F/P7MYUzXr4L+f2ZKWbsJhhvpuMbXsFieTJPq7bnsFieRJPq7bE4UzXr4L+f2YwpmvXwX8/syUs3YTDDfTcYUsmRZxUkmhmzyJTMgkdhS7UbqjxNfhIHCm/x7uLSpXN4OczSAd21jH65ZBuC7d+5TQoSALqAEpqRu+XjXx9CbWWO6uDyDpY2ssd1cHkHS3fOFlZxnF1s9KhXcntW7S/Ux5vM5eBwZIIx6ZD2r3gdG7Ui9+et2t6ny/Zps1nEJJJxFiw0a/RLolwHbwvUAqWCPiTRSagf/fIeg9rLHdXB5B0sbWWO6yDyDpbGVVUf29Sr9agye1btJxjz0/jJNK5fJo+zkVEonjqpiSvel2qhoU1TQnfTdwp38W6oiZJMpPNo6eRMSq0D57fcXNyFnvJomgrX96fp7/Q+1ljurg8g6WNrLHdZB5B0syqr1V646/SywMntW7S/Ux59lk3gZ9OHby3cdEvIZzDl06eOkgKT/qKJTvAJJ/bv4Gz9ntrY+zzmPdysOUu371Kil8m+oUBpvFP/AAzv2ssd1cHkHSwLWWOHCMgx/wBA6WjtTeguVGrQ+mOLTUUXASmNlXKFxJrVBpkWiI6+gX2J9ofGCyf7bnE+0PjBZP8AbMHa2x/WwmSdLG1tj+thMk6W5EhLe4eO3SFNwPr2hfYn2h8YLJ/tjE+0PjBZP9swdrbH9bCZJ0sbW2P62EyTpZIS3uHjNIU3A+vaF7ifaHxgsn+25xPtD4wWT/bMHa2x/WwmSdLG1tj+thMk6WSEt7h4xSFNwPr2hfYn2h8YLJ/tuMT7Q+MFk/2zC2tsf1sJknSxtbY/rYTIOlkhLe4eFIU3A+vaM5hI583eZA1MYSOfN3mQNTZzaO3fMmXoxoY2jt3zJl6MaG1ymfYPHMTJqFryg8u0aPCRz5u8yBqYwkc+bvMgamzm0du+ZMvRjQxtHbvmTL0Y0MlM+weOYTULXlB5do0eEjnzd5kDUxhI583eZA1NnNo7d8yZejGhjaO3fMmXoxoZKZ9g8cwmoWvKDy7Ro8JHPm7zIGpjCRz5u8yBqbObR275ky9GNDG0du+ZMvRjQyUz7B45hNQteUHl2jR4SOfN3mQNTGErnzh5kDU2c2jt3zJl6MaGNo7d8yZejGhkbPsHjmE1C95QeXaNHhI583eZA1MYSOfN3mQNTZzaO3fMmXoxoY2jt3zJl6MaGRs+weOYTULXlB5do0eEjnzd5kDUxhI583eZA1NnNo7d8yZejGhjaO3fMmXoxoZKZ9g8cwmoWvKDy7Ro8JHPm7zIGpjCRx5w8yBqbObR275ky9GNDG0du+ZMvR/+jJTPsHjmE1C15QeXaNrilIenmGUnUxilIenmGUnUybYbVTVom5sMPF/gOTFKQ9PMMpOpjFKQ9PMMpOpk2wymrQzYYeL/AAHJilIenmGUnUxilIenmGUnUybYZTVoZsMPF/gOTFKQ9PMMpOpjFKQ9PMMpOpk2wymrQzYYeL/AcmKUh6eYZSdTGKUh6eYZSdTJthlNWhmww8X+A5MUpD08wyk6mMUpD08wyk6mTbDKatDNhh4v8ByYpSHp5hlJ1MYpSHp5hlJ1Mm2GU1aGbDDxf4DkxSkPTzDKTqYxSkPTzDKTqZNsMpq0M2GHi/wP/9k="/>
          <p:cNvSpPr>
            <a:spLocks noChangeAspect="1" noChangeArrowheads="1"/>
          </p:cNvSpPr>
          <p:nvPr/>
        </p:nvSpPr>
        <p:spPr bwMode="auto">
          <a:xfrm>
            <a:off x="63500" y="-327025"/>
            <a:ext cx="1162050" cy="695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791200" y="2819400"/>
            <a:ext cx="4572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DePaul University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Rochester Institute of Technology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Indiana University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600" dirty="0">
                <a:solidFill>
                  <a:schemeClr val="bg1"/>
                </a:solidFill>
                <a:latin typeface="+mj-lt"/>
              </a:rPr>
              <a:t>Georgetown </a:t>
            </a:r>
            <a:r>
              <a:rPr lang="es-DO" sz="1600" dirty="0" err="1">
                <a:solidFill>
                  <a:schemeClr val="bg1"/>
                </a:solidFill>
                <a:latin typeface="+mj-lt"/>
              </a:rPr>
              <a:t>University</a:t>
            </a:r>
            <a:endParaRPr lang="es-DO" sz="1600" dirty="0">
              <a:solidFill>
                <a:schemeClr val="bg1"/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600" dirty="0">
                <a:solidFill>
                  <a:schemeClr val="bg1"/>
                </a:solidFill>
                <a:latin typeface="+mj-lt"/>
              </a:rPr>
              <a:t>New York </a:t>
            </a:r>
            <a:r>
              <a:rPr lang="es-DO" sz="1600" dirty="0" err="1">
                <a:solidFill>
                  <a:schemeClr val="bg1"/>
                </a:solidFill>
                <a:latin typeface="+mj-lt"/>
              </a:rPr>
              <a:t>University</a:t>
            </a:r>
            <a:endParaRPr lang="es-DO" sz="1600" dirty="0">
              <a:solidFill>
                <a:schemeClr val="bg1"/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600" dirty="0" err="1">
                <a:solidFill>
                  <a:schemeClr val="bg1"/>
                </a:solidFill>
                <a:latin typeface="+mj-lt"/>
              </a:rPr>
              <a:t>St</a:t>
            </a:r>
            <a:r>
              <a:rPr lang="es-DO" sz="1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DO" sz="1600" dirty="0" err="1">
                <a:solidFill>
                  <a:schemeClr val="bg1"/>
                </a:solidFill>
                <a:latin typeface="+mj-lt"/>
              </a:rPr>
              <a:t>John's</a:t>
            </a:r>
            <a:r>
              <a:rPr lang="es-DO" sz="1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DO" sz="1600" dirty="0" err="1">
                <a:solidFill>
                  <a:schemeClr val="bg1"/>
                </a:solidFill>
                <a:latin typeface="+mj-lt"/>
              </a:rPr>
              <a:t>University</a:t>
            </a:r>
            <a:endParaRPr lang="es-DO" sz="1600" dirty="0">
              <a:solidFill>
                <a:schemeClr val="bg1"/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600" dirty="0" err="1">
                <a:solidFill>
                  <a:schemeClr val="bg1"/>
                </a:solidFill>
                <a:latin typeface="+mj-lt"/>
              </a:rPr>
              <a:t>Creighton</a:t>
            </a:r>
            <a:r>
              <a:rPr lang="es-DO" sz="1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DO" sz="1600" dirty="0" err="1">
                <a:solidFill>
                  <a:schemeClr val="bg1"/>
                </a:solidFill>
                <a:latin typeface="+mj-lt"/>
              </a:rPr>
              <a:t>University</a:t>
            </a:r>
            <a:endParaRPr lang="es-DO" sz="1600" dirty="0">
              <a:solidFill>
                <a:schemeClr val="bg1"/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600" dirty="0">
                <a:solidFill>
                  <a:schemeClr val="bg1"/>
                </a:solidFill>
                <a:latin typeface="+mj-lt"/>
              </a:rPr>
              <a:t>Salve Regina </a:t>
            </a:r>
            <a:r>
              <a:rPr lang="es-DO" sz="1600" dirty="0" err="1">
                <a:solidFill>
                  <a:schemeClr val="bg1"/>
                </a:solidFill>
                <a:latin typeface="+mj-lt"/>
              </a:rPr>
              <a:t>University</a:t>
            </a:r>
            <a:endParaRPr lang="es-DO" sz="1600" dirty="0">
              <a:solidFill>
                <a:schemeClr val="bg1"/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600" dirty="0" err="1">
                <a:solidFill>
                  <a:schemeClr val="bg1"/>
                </a:solidFill>
                <a:latin typeface="+mj-lt"/>
              </a:rPr>
              <a:t>University</a:t>
            </a:r>
            <a:r>
              <a:rPr lang="es-DO" sz="1600" dirty="0">
                <a:solidFill>
                  <a:schemeClr val="bg1"/>
                </a:solidFill>
                <a:latin typeface="+mj-lt"/>
              </a:rPr>
              <a:t> of Miami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600" dirty="0">
                <a:solidFill>
                  <a:schemeClr val="bg1"/>
                </a:solidFill>
                <a:latin typeface="+mj-lt"/>
              </a:rPr>
              <a:t>Western Michigan </a:t>
            </a:r>
            <a:r>
              <a:rPr lang="es-DO" sz="1600" dirty="0" err="1">
                <a:solidFill>
                  <a:schemeClr val="bg1"/>
                </a:solidFill>
                <a:latin typeface="+mj-lt"/>
              </a:rPr>
              <a:t>University</a:t>
            </a:r>
            <a:endParaRPr lang="es-DO" sz="1600" dirty="0">
              <a:solidFill>
                <a:schemeClr val="bg1"/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600" dirty="0" err="1">
                <a:solidFill>
                  <a:schemeClr val="bg1"/>
                </a:solidFill>
                <a:latin typeface="+mj-lt"/>
              </a:rPr>
              <a:t>Ryerson</a:t>
            </a:r>
            <a:r>
              <a:rPr lang="es-DO" sz="16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DO" sz="1600" dirty="0" err="1">
                <a:solidFill>
                  <a:schemeClr val="bg1"/>
                </a:solidFill>
                <a:latin typeface="+mj-lt"/>
              </a:rPr>
              <a:t>University</a:t>
            </a:r>
            <a:endParaRPr lang="es-DO" sz="1600" dirty="0">
              <a:solidFill>
                <a:schemeClr val="bg1"/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600" dirty="0">
                <a:solidFill>
                  <a:schemeClr val="bg1"/>
                </a:solidFill>
                <a:latin typeface="+mj-lt"/>
              </a:rPr>
              <a:t>Saint Mary </a:t>
            </a:r>
            <a:r>
              <a:rPr lang="es-DO" sz="1600" dirty="0" err="1">
                <a:solidFill>
                  <a:schemeClr val="bg1"/>
                </a:solidFill>
                <a:latin typeface="+mj-lt"/>
              </a:rPr>
              <a:t>University</a:t>
            </a:r>
            <a:endParaRPr lang="es-DO" sz="1600" dirty="0">
              <a:solidFill>
                <a:schemeClr val="bg1"/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600" dirty="0">
                <a:solidFill>
                  <a:schemeClr val="bg1"/>
                </a:solidFill>
                <a:latin typeface="+mj-lt"/>
              </a:rPr>
              <a:t>Saint Paul </a:t>
            </a:r>
            <a:r>
              <a:rPr lang="es-DO" sz="1600" dirty="0" err="1">
                <a:solidFill>
                  <a:schemeClr val="bg1"/>
                </a:solidFill>
                <a:latin typeface="+mj-lt"/>
              </a:rPr>
              <a:t>University</a:t>
            </a:r>
            <a:endParaRPr lang="es-DO" sz="1600" dirty="0">
              <a:solidFill>
                <a:schemeClr val="bg1"/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600" dirty="0" err="1">
                <a:solidFill>
                  <a:schemeClr val="bg1"/>
                </a:solidFill>
                <a:latin typeface="+mj-lt"/>
              </a:rPr>
              <a:t>University</a:t>
            </a:r>
            <a:r>
              <a:rPr lang="es-DO" sz="1600" dirty="0">
                <a:solidFill>
                  <a:schemeClr val="bg1"/>
                </a:solidFill>
                <a:latin typeface="+mj-lt"/>
              </a:rPr>
              <a:t> of New Brunswick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600" dirty="0" err="1">
                <a:solidFill>
                  <a:schemeClr val="bg1"/>
                </a:solidFill>
                <a:latin typeface="+mj-lt"/>
              </a:rPr>
              <a:t>Université</a:t>
            </a:r>
            <a:r>
              <a:rPr lang="es-DO" sz="1600" dirty="0">
                <a:solidFill>
                  <a:schemeClr val="bg1"/>
                </a:solidFill>
                <a:latin typeface="+mj-lt"/>
              </a:rPr>
              <a:t> du </a:t>
            </a:r>
            <a:r>
              <a:rPr lang="es-DO" sz="1600" dirty="0" err="1">
                <a:solidFill>
                  <a:schemeClr val="bg1"/>
                </a:solidFill>
                <a:latin typeface="+mj-lt"/>
              </a:rPr>
              <a:t>Québec</a:t>
            </a:r>
            <a:r>
              <a:rPr lang="es-DO" sz="1600" dirty="0">
                <a:solidFill>
                  <a:schemeClr val="bg1"/>
                </a:solidFill>
                <a:latin typeface="+mj-lt"/>
              </a:rPr>
              <a:t> à </a:t>
            </a:r>
            <a:r>
              <a:rPr lang="es-DO" sz="1600" dirty="0" err="1">
                <a:solidFill>
                  <a:schemeClr val="bg1"/>
                </a:solidFill>
                <a:latin typeface="+mj-lt"/>
              </a:rPr>
              <a:t>Montréal</a:t>
            </a:r>
            <a:endParaRPr lang="es-DO" sz="1600" dirty="0">
              <a:solidFill>
                <a:schemeClr val="bg1"/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latin typeface="+mj-lt"/>
              </a:rPr>
              <a:t>                                                       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14600" y="1676400"/>
            <a:ext cx="4038600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2000" b="1" u="sng" dirty="0">
                <a:solidFill>
                  <a:srgbClr val="C00000"/>
                </a:solidFill>
                <a:latin typeface="+mj-lt"/>
              </a:rPr>
              <a:t>ESTADOS UNIDOS Y CANADÁ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DO" sz="2000" b="1" u="sng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17" name="Picture 5" descr="LogoPUCMM_511PX_RGB_300DPI_F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76200"/>
            <a:ext cx="831271" cy="83127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5867400" y="22098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b="1" dirty="0">
                <a:solidFill>
                  <a:schemeClr val="bg1"/>
                </a:solidFill>
              </a:rPr>
              <a:t>Algunas de nuestras universidades socias: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3916681" y="4343400"/>
            <a:ext cx="45719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/>
          </a:p>
        </p:txBody>
      </p:sp>
      <p:sp>
        <p:nvSpPr>
          <p:cNvPr id="16" name="Oval 15"/>
          <p:cNvSpPr/>
          <p:nvPr/>
        </p:nvSpPr>
        <p:spPr>
          <a:xfrm>
            <a:off x="4526281" y="4191000"/>
            <a:ext cx="45719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/>
          </a:p>
        </p:txBody>
      </p:sp>
      <p:sp>
        <p:nvSpPr>
          <p:cNvPr id="18" name="Oval 17"/>
          <p:cNvSpPr/>
          <p:nvPr/>
        </p:nvSpPr>
        <p:spPr>
          <a:xfrm>
            <a:off x="5364481" y="4343400"/>
            <a:ext cx="45719" cy="762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DO"/>
          </a:p>
        </p:txBody>
      </p:sp>
      <p:sp>
        <p:nvSpPr>
          <p:cNvPr id="19" name="TextBox 18"/>
          <p:cNvSpPr txBox="1"/>
          <p:nvPr/>
        </p:nvSpPr>
        <p:spPr>
          <a:xfrm>
            <a:off x="914400" y="1219200"/>
            <a:ext cx="7315200" cy="4001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CONVENIOS MARCO DE COOPERACIÓN INTERUNIVERSITARIA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6" r="57622" b="57639"/>
          <a:stretch/>
        </p:blipFill>
        <p:spPr>
          <a:xfrm>
            <a:off x="63500" y="2187015"/>
            <a:ext cx="5727700" cy="337558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143000" y="5410200"/>
            <a:ext cx="850900" cy="4572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706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990600"/>
            <a:ext cx="9144000" cy="5867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onstantia" pitchFamily="18" charset="0"/>
            </a:endParaRPr>
          </a:p>
        </p:txBody>
      </p:sp>
      <p:sp>
        <p:nvSpPr>
          <p:cNvPr id="12327" name="Text Box 12"/>
          <p:cNvSpPr txBox="1">
            <a:spLocks noChangeArrowheads="1"/>
          </p:cNvSpPr>
          <p:nvPr/>
        </p:nvSpPr>
        <p:spPr bwMode="auto">
          <a:xfrm>
            <a:off x="830263" y="311150"/>
            <a:ext cx="770413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DO" sz="2200" b="1">
                <a:latin typeface="Tahoma" pitchFamily="34" charset="0"/>
              </a:rPr>
              <a:t>Pontificia Universidad Católica Madre y Maestra</a:t>
            </a:r>
          </a:p>
        </p:txBody>
      </p:sp>
      <p:sp>
        <p:nvSpPr>
          <p:cNvPr id="2052" name="AutoShape 4" descr="data:image/jpeg;base64,/9j/4AAQSkZJRgABAQAAAQABAAD/2wBDAAkGBwgHBgkIBwgKCgkLDRYPDQwMDRsUFRAWIB0iIiAdHx8kKDQsJCYxJx8fLT0tMTU3Ojo6Iys/RD84QzQ5Ojf/2wBDAQoKCg0MDRoPDxo3JR8lNzc3Nzc3Nzc3Nzc3Nzc3Nzc3Nzc3Nzc3Nzc3Nzc3Nzc3Nzc3Nzc3Nzc3Nzc3Nzc3Nzf/wAARCABQAHgDASIAAhEBAxEB/8QAGQABAQEBAQEAAAAAAAAAAAAAAAcGBQEE/8QAMBAAAgECBQIFAgUFAAAAAAAAAAECAxEEF1WU4gUhBhITMVEigRQVMkHwJUJhkaH/xAAaAQEAAwEBAQAAAAAAAAAAAAAABAUGAQIH/8QALhEAAQIGAQMBBgcAAAAAAAAAAAEEAgMVUqHREQUSMUEGISNCUYETImFxkbHB/9oADAMBAAIRAxEAPwDEgApz6sAAAAAAAAAAAAAAAAAAAAAUHLOWsLa8xlnLWFteZQQY6qu78Jox1VeX4TRPss5awtrzGWctYW15lBPJyUISm72iruwTqrtfmwmhVXd+E0T/ACzlrC2vMZZy1hbXmdfE+MsDJVKeHrxcv0J0oTq/W79m0klb5u/ue4XxjgUqdKvXipfok6tOdL6lbsm007/N19ib+J1Tt5/xNHak++q/wmjj5Zy1hbXmMs5awtrzKBCSnCM1e0ldXPSFVXd2E0cqru/CaJ9lnLWFteYyzlrC2vMoIFVd34TQqry/CaJ9lnLWFteYyzlrC2vMoIFVd34TQqry/CaJ9lnLWFteYyzlrC2vMoIFVd34TQqry/CaJ9lnLWFteYKCBVXd+E0Kq8vwmgACuK8HLnPqC6/GKn/T/Sf0eRd5W+fc6hkK0KuL61Uw6xvUq8vxE1KpQm6NPD0/L7XtaUk+1ld+1+5YdPkQzVj7vSFRxyY/rPUMRi8NPq+G6HTwuHm7ylUn6ik32ul2t/pr2Nf03w5T6fiKVbFzw+LqJr0qdOi6ff5f1O6Xd/yxiZYDqFHBRpdRxK/L7KNRUW5yhG6d0ml9+5vfBlPGdRwUOr9Ur4dYmdH0I+pU8nmhGTfmUbK3muu/72XsrG1bs5cctUiT3foq+P38h24lLCit4kVPXjHk6savUH15Rcorp8qPaHkV/Pb3817/AGsdQyEIVcH1jD0JYvqNB+vFRrYibq08RDyr6b+0ZNu3e3+DXmKfyIZSy+31hQcKgABXgAAAAAAAAAAnuZktHW64DMyWjrdcCxpLy3KFhSndmU2UI4rxGJj1v0o4CqsK5tSqRpOzbSTle/z/AMMvmZLR1uuAzMlo63XAkN2LuT3fD55RU88efueIukPIvlymz5p+H/E+BxmJp4fFznh6qcJTq0qdWHpt/wBqS8ylb+fuUShU9eqsanOMpSU/QnStZ2Ste3yve5hMzJaOt1wGZktHW64FxLedUly1hhlpz9eU/ojS/Z5zLX3Q5Q07r4qXW4UZ4GrLCwlaNV0uydl9V7/KO2T3MyWjrdcBmZLR1uuBTuGLud2/D44RE88+PuSoekPIefy5TZQgT3MyWjrdcBmZLR1uuBHpLy3KHqlO7MpsoQJ7mZLR1uuAzMlo63XAUl5blBSndmU2UIE9zMlo63XAZmS0dbrgKS8tygpTuzKbKECe5mS0dbrgBSXluUFKd2ZTZPwAbE2IAAAAAAAAAAAAAAAAAAAAB//Z"/>
          <p:cNvSpPr>
            <a:spLocks noChangeAspect="1" noChangeArrowheads="1"/>
          </p:cNvSpPr>
          <p:nvPr/>
        </p:nvSpPr>
        <p:spPr bwMode="auto">
          <a:xfrm>
            <a:off x="63500" y="-365125"/>
            <a:ext cx="1143000" cy="762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AutoShape 8" descr="data:image/jpeg;base64,/9j/4AAQSkZJRgABAQAAAQABAAD/2wBDAAkGBwgHBgkIBwgKCgkLDRYPDQwMDRsUFRAWIB0iIiAdHx8kKDQsJCYxJx8fLT0tMTU3Ojo6Iys/RD84QzQ5Ojf/2wBDAQoKCg0MDRoPDxo3JR8lNzc3Nzc3Nzc3Nzc3Nzc3Nzc3Nzc3Nzc3Nzc3Nzc3Nzc3Nzc3Nzc3Nzc3Nzc3Nzc3Nzf/wAARCABLAHwDASIAAhEBAxEB/8QAHAAAAgMAAwEAAAAAAAAAAAAAAAcEBQYBAggD/8QAPhAAAQEFBQUFBgYCAAcAAAAAAQIAAwQFEQYSF5PSFiExU1QUQVFVlAcTImGR0RUyQoGi4SNSYnGDobHi8P/EABsBAQACAwEBAAAAAAAAAAAAAAAEBgEDBQIH/8QANhEAAAIECQsDBQEAAAAAAAAAAAECAwSRBRESExQhMVTwFRZBUVJTYYGh0uFxwdEiMkKSscL/2gAMAwEAAhEDEQA/AFtJ02fVJZoZsuITMgkdhDtRuk8Te+E04U3nfXu4tIlMmhpZOII21hI2Elr90p4kpSUqX4UFDXfSo3EVrXuMeTizxks0/FjEiZXR2H3SyE14m98Jpwp31r+n8zWrkvfxOVD2hu493KncMRDj3dwhAFEpSAneKgfDUUrWvcbOmZkaRFH72fiNIpVSZ/7pUzRCRSpIIn3YiqGhTe/2u+Hfd491dzT5xJYWaTeK2HhY2MlzhyHiypJKk7t9agfsN5Pd4Dqr8W/BVunaItVlRGkhRSAkm9+a/cqDTdeu/Knc098XonEyPs5dxy5cqFAiP8V9RRT4kmqeB/1314/IYNNKOOP40W8QFfEQEpmEuk0LZ1EXEzx9VEW53kFXEXRdp476igHfxYcwMng5NNIadIjHFoXTwJhnG9IHCt4XTxr+9P01qZDoQAcSE2R7Yq0gJ9+B8VF8QUAppuqd9Rdp3/mHV6iWrgJ0bRpjRahb+rpBFwFRNVFQCaVNSfnT9NalKOyM/e3+AOknk8FLZs7dW5ho+Cg3rgrdkIUkqJAunga0vVI3Upv8DaWAsvMrQuY95KXSC6dPUgh69FRUGgrQV3d+5vg7JfTuHV7S0zFEOIS64V7u4qhFUgUTvAv1p3Up/wAJs/ZnbF9ZlxMXcJBO3zt++Soe9eGqQAaCoAr/AM6BoEJmikypmsPVZZbo9x0YJNoRa0TZiI064o/SsaDDW0nIcZ4Yw1tJyHGeGtsWY7yuGzVMYsx3lcNmq+zVOSy6zFynYf2EenyKnDW0nIh88MYa2k5DjPDW2LMd5XDZqvsxizHeVw2ar7MksuswnYf2EenyKnDW0nIcZ4Yw1tJyIfPDW2LMd5XDZqmMWY7yuGzVfZkll1mE7D+wj0+RU4a2k5DjPDGGtpORD54a2xZjvK4bNV9m4xZjvK4bNUySy6zCdh/YR6fIUMmRZ5UkmipsuJTMgkdhDokJJ4mvwkDhTfxr3cWtnC1vZnKk+0IRrqVOoYiGuurpCAKJQAE7xu4biONfGqkzqz65JNFTV8/RMgkdhQgm6ojea/CaeG87691KtcJU/iZnK0+0UxsPLHUMezK92UqCBQJSKCpG4buO+pPjeln3Hb72fj7j54Qr1PJl+DGHdiLNlRHVCygUJvfmvXa3qbq0+VO5pzxaoebzFPs57a8l64UCJJc31FFPiSQpNQD4b6/9hEU8m4kaoRCYpVlO20DwoF0m9+e/d403VpTuo04qfQs2mA9m5jX8uXCjtC/dXiUb7ySCKgHw4niG8njVo+7iAiOvw505kT2yKoxdowo++TS8Eq30KapoaV491O/i3R8mWPoCcvLQ9rTadb+86dgFKVKP5ioBFATUn50/TWp7uxBQzyQvrGPIx9Pin/Oil4O3lNxSLoB/NSvAXN/GrcRDuXRMDOX1pHkYi06n9XTogpC1brxULtBWtfnTdRs6Y6/9W/wBJdvBGTxwr2kmPdOBCXYdYdXVXSKoAATvAv1p3cD4NrfYnD2efwk3M4cwNQ/R7kRikKUE0PeaV7t4AbKha46dw59pS46Hh0QhEOv3RQaEAoAATvAv18RwPCjTfZrZCKtO4mL2CfuXDtw9Sm6+JUd4JG8Ch+jQm+MmVKIo7Kist0CYwIq0mhElicgq69NgdHYLE8mSfV2x2CxPJkn1dtisKZr18F/P7MYUzXr4L+f2atSlm7FimGG+m4xtewWJ5Mk+rtjsFieTJPq7bFYUzXr4L+f2YwpmvXwX8/syUs3YTDDfTcY2vYLE8mSfV2x2CxPJkn1dtisKZr18F/P7MYUzXr4L+f2ZKWbsJhhvpuMbXsFieTJPq7bnsFieRJPq7bE4UzXr4L+f2YwpmvXwX8/syUs3YTDDfTcYUsmRZxUkmhmzyJTMgkdhS7UbqjxNfhIHCm/x7uLSpXN4OczSAd21jH65ZBuC7d+5TQoSALqAEpqRu+XjXx9CbWWO6uDyDpY2ssd1cHkHS3fOFlZxnF1s9KhXcntW7S/Ux5vM5eBwZIIx6ZD2r3gdG7Ui9+et2t6ny/Zps1nEJJJxFiw0a/RLolwHbwvUAqWCPiTRSagf/fIeg9rLHdXB5B0sbWWO6yDyDpbGVVUf29Sr9agye1btJxjz0/jJNK5fJo+zkVEonjqpiSvel2qhoU1TQnfTdwp38W6oiZJMpPNo6eRMSq0D57fcXNyFnvJomgrX96fp7/Q+1ljurg8g6WNrLHdZB5B0syqr1V646/SywMntW7S/Ux59lk3gZ9OHby3cdEvIZzDl06eOkgKT/qKJTvAJJ/bv4Gz9ntrY+zzmPdysOUu371Kil8m+oUBpvFP/AAzv2ssd1cHkHSwLWWOHCMgx/wBA6WjtTeguVGrQ+mOLTUUXASmNlXKFxJrVBpkWiI6+gX2J9ofGCyf7bnE+0PjBZP8AbMHa2x/WwmSdLG1tj+thMk6W5EhLe4eO3SFNwPr2hfYn2h8YLJ/tjE+0PjBZP9swdrbH9bCZJ0sbW2P62EyTpZIS3uHjNIU3A+vaF7ifaHxgsn+25xPtD4wWT/bMHa2x/WwmSdLG1tj+thMk6WSEt7h4xSFNwPr2hfYn2h8YLJ/tuMT7Q+MFk/2zC2tsf1sJknSxtbY/rYTIOlkhLe4eFIU3A+vaM5hI583eZA1MYSOfN3mQNTZzaO3fMmXoxoY2jt3zJl6MaG1ymfYPHMTJqFryg8u0aPCRz5u8yBqYwkc+bvMgamzm0du+ZMvRjQxtHbvmTL0Y0MlM+weOYTULXlB5do0eEjnzd5kDUxhI583eZA1NnNo7d8yZejGhjaO3fMmXoxoZKZ9g8cwmoWvKDy7Ro8JHPm7zIGpjCRz5u8yBqbObR275ky9GNDG0du+ZMvRjQyUz7B45hNQteUHl2jR4SOfN3mQNTGErnzh5kDU2c2jt3zJl6MaGNo7d8yZejGhkbPsHjmE1C95QeXaNHhI583eZA1MYSOfN3mQNTZzaO3fMmXoxoY2jt3zJl6MaGRs+weOYTULXlB5do0eEjnzd5kDUxhI583eZA1NnNo7d8yZejGhjaO3fMmXoxoZKZ9g8cwmoWvKDy7Ro8JHPm7zIGpjCRx5w8yBqbObR275ky9GNDG0du+ZMvR/+jJTPsHjmE1C15QeXaNrilIenmGUnUxilIenmGUnUybYbVTVom5sMPF/gOTFKQ9PMMpOpjFKQ9PMMpOpk2wymrQzYYeL/AAHJilIenmGUnUxilIenmGUnUybYZTVoZsMPF/gOTFKQ9PMMpOpjFKQ9PMMpOpk2wymrQzYYeL/AcmKUh6eYZSdTGKUh6eYZSdTJthlNWhmww8X+A5MUpD08wyk6mMUpD08wyk6mTbDKatDNhh4v8ByYpSHp5hlJ1MYpSHp5hlJ1Mm2GU1aGbDDxf4DkxSkPTzDKTqYxSkPTzDKTqZNsMpq0M2GHi/wP/9k="/>
          <p:cNvSpPr>
            <a:spLocks noChangeAspect="1" noChangeArrowheads="1"/>
          </p:cNvSpPr>
          <p:nvPr/>
        </p:nvSpPr>
        <p:spPr bwMode="auto">
          <a:xfrm>
            <a:off x="63500" y="-327025"/>
            <a:ext cx="1162050" cy="695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5" descr="LogoPUCMM_511PX_RGB_300DPI_F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76200"/>
            <a:ext cx="831271" cy="83127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1143000" y="1143000"/>
            <a:ext cx="7162800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s-DO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CONVENIOS MARCO DE COOPERACIÓN INTERUNIVERSITARIA-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DO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71800" y="1676400"/>
            <a:ext cx="3581400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2000" b="1" u="sng" dirty="0">
                <a:solidFill>
                  <a:srgbClr val="C00000"/>
                </a:solidFill>
                <a:latin typeface="+mj-lt"/>
              </a:rPr>
              <a:t>AMÉRICA LATINA Y EL CARIBE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DO" sz="2000" b="1" u="sng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86400" y="22098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b="1" dirty="0">
                <a:solidFill>
                  <a:schemeClr val="bg1"/>
                </a:solidFill>
              </a:rPr>
              <a:t>Algunas de nuestras universidades socias: 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2" t="37163" r="59605" b="4158"/>
          <a:stretch/>
        </p:blipFill>
        <p:spPr>
          <a:xfrm>
            <a:off x="491330" y="2384286"/>
            <a:ext cx="4263433" cy="4245114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495800" y="2802457"/>
            <a:ext cx="46482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Universidad Nacional de San Martín, Argentina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Universidad Columbia del Paraguay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ES" sz="1400" dirty="0">
                <a:solidFill>
                  <a:schemeClr val="bg1"/>
                </a:solidFill>
                <a:latin typeface="+mj-lt"/>
              </a:rPr>
              <a:t>Universidad de la Salle, Colombia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ES" sz="1400" dirty="0">
                <a:solidFill>
                  <a:schemeClr val="bg1"/>
                </a:solidFill>
                <a:latin typeface="+mj-lt"/>
              </a:rPr>
              <a:t>Colegio Mayor Nuestra Señora del Rosario, Colombia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ES" sz="1400" dirty="0">
                <a:solidFill>
                  <a:schemeClr val="bg1"/>
                </a:solidFill>
                <a:latin typeface="+mj-lt"/>
              </a:rPr>
              <a:t>Universidad del Norte, Colombia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ES" sz="1400" dirty="0">
                <a:solidFill>
                  <a:schemeClr val="bg1"/>
                </a:solidFill>
                <a:latin typeface="+mj-lt"/>
              </a:rPr>
              <a:t>Universidad Pontificia Bolivariana, Colombia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University of Health Sciences Antigua, Antigua y Barbuda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Universidad de la Habana, Cuba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Universidad de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Ciencias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Pedagógicas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"Enrique José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Varona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“, Cuba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Pontificia Universidad Católica de Puerto Rico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Universidad del Sagrado Corazón, Puerto Rico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Pontificia Universidad Católica de </a:t>
            </a:r>
            <a:r>
              <a:rPr lang="es-DO" sz="1400" dirty="0" err="1">
                <a:solidFill>
                  <a:schemeClr val="bg1"/>
                </a:solidFill>
                <a:latin typeface="+mj-lt"/>
              </a:rPr>
              <a:t>Campinas</a:t>
            </a:r>
            <a:r>
              <a:rPr lang="es-DO" sz="1400" dirty="0">
                <a:solidFill>
                  <a:schemeClr val="bg1"/>
                </a:solidFill>
                <a:latin typeface="+mj-lt"/>
              </a:rPr>
              <a:t>, Brasil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Universidad Estatal de </a:t>
            </a:r>
            <a:r>
              <a:rPr lang="es-DO" sz="1400" dirty="0" err="1">
                <a:solidFill>
                  <a:schemeClr val="bg1"/>
                </a:solidFill>
                <a:latin typeface="+mj-lt"/>
              </a:rPr>
              <a:t>Campinas</a:t>
            </a:r>
            <a:r>
              <a:rPr lang="es-DO" sz="1400" dirty="0">
                <a:solidFill>
                  <a:schemeClr val="bg1"/>
                </a:solidFill>
                <a:latin typeface="+mj-lt"/>
              </a:rPr>
              <a:t>, Brasil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Pontificia Universidad Católica de Chile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Universidad Técnica Federico Santa María, Chile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291156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990600"/>
            <a:ext cx="9144000" cy="5867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onstantia" pitchFamily="18" charset="0"/>
            </a:endParaRPr>
          </a:p>
        </p:txBody>
      </p:sp>
      <p:sp>
        <p:nvSpPr>
          <p:cNvPr id="12327" name="Text Box 12"/>
          <p:cNvSpPr txBox="1">
            <a:spLocks noChangeArrowheads="1"/>
          </p:cNvSpPr>
          <p:nvPr/>
        </p:nvSpPr>
        <p:spPr bwMode="auto">
          <a:xfrm>
            <a:off x="830263" y="311150"/>
            <a:ext cx="770413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DO" sz="2200" b="1">
                <a:latin typeface="Tahoma" pitchFamily="34" charset="0"/>
              </a:rPr>
              <a:t>Pontificia Universidad Católica Madre y Maestra</a:t>
            </a:r>
          </a:p>
        </p:txBody>
      </p:sp>
      <p:sp>
        <p:nvSpPr>
          <p:cNvPr id="2052" name="AutoShape 4" descr="data:image/jpeg;base64,/9j/4AAQSkZJRgABAQAAAQABAAD/2wBDAAkGBwgHBgkIBwgKCgkLDRYPDQwMDRsUFRAWIB0iIiAdHx8kKDQsJCYxJx8fLT0tMTU3Ojo6Iys/RD84QzQ5Ojf/2wBDAQoKCg0MDRoPDxo3JR8lNzc3Nzc3Nzc3Nzc3Nzc3Nzc3Nzc3Nzc3Nzc3Nzc3Nzc3Nzc3Nzc3Nzc3Nzc3Nzc3Nzf/wAARCABQAHgDASIAAhEBAxEB/8QAGQABAQEBAQEAAAAAAAAAAAAAAAcGBQEE/8QAMBAAAgECBQIFAgUFAAAAAAAAAAECAxEEF1WU4gUhBhITMVEigRQVMkHwJUJhkaH/xAAaAQEAAwEBAQAAAAAAAAAAAAAABAUGAQIH/8QALhEAAQIGAQMBBgcAAAAAAAAAAAEEAgMVUqHREQUSMUEGISNCUYETImFxkbHB/9oADAMBAAIRAxEAPwDEgApz6sAAAAAAAAAAAAAAAAAAAAAUHLOWsLa8xlnLWFteZQQY6qu78Jox1VeX4TRPss5awtrzGWctYW15lBPJyUISm72iruwTqrtfmwmhVXd+E0T/ACzlrC2vMZZy1hbXmdfE+MsDJVKeHrxcv0J0oTq/W79m0klb5u/ue4XxjgUqdKvXipfok6tOdL6lbsm007/N19ib+J1Tt5/xNHak++q/wmjj5Zy1hbXmMs5awtrzKBCSnCM1e0ldXPSFVXd2E0cqru/CaJ9lnLWFteYyzlrC2vMoIFVd34TQqry/CaJ9lnLWFteYyzlrC2vMoIFVd34TQqry/CaJ9lnLWFteYyzlrC2vMoIFVd34TQqry/CaJ9lnLWFteYKCBVXd+E0Kq8vwmgACuK8HLnPqC6/GKn/T/Sf0eRd5W+fc6hkK0KuL61Uw6xvUq8vxE1KpQm6NPD0/L7XtaUk+1ld+1+5YdPkQzVj7vSFRxyY/rPUMRi8NPq+G6HTwuHm7ylUn6ik32ul2t/pr2Nf03w5T6fiKVbFzw+LqJr0qdOi6ff5f1O6Xd/yxiZYDqFHBRpdRxK/L7KNRUW5yhG6d0ml9+5vfBlPGdRwUOr9Ur4dYmdH0I+pU8nmhGTfmUbK3muu/72XsrG1bs5cctUiT3foq+P38h24lLCit4kVPXjHk6savUH15Rcorp8qPaHkV/Pb3817/AGsdQyEIVcH1jD0JYvqNB+vFRrYibq08RDyr6b+0ZNu3e3+DXmKfyIZSy+31hQcKgABXgAAAAAAAAAAnuZktHW64DMyWjrdcCxpLy3KFhSndmU2UI4rxGJj1v0o4CqsK5tSqRpOzbSTle/z/AMMvmZLR1uuAzMlo63XAkN2LuT3fD55RU88efueIukPIvlymz5p+H/E+BxmJp4fFznh6qcJTq0qdWHpt/wBqS8ylb+fuUShU9eqsanOMpSU/QnStZ2Ste3yve5hMzJaOt1wGZktHW64FxLedUly1hhlpz9eU/ojS/Z5zLX3Q5Q07r4qXW4UZ4GrLCwlaNV0uydl9V7/KO2T3MyWjrdcBmZLR1uuBTuGLud2/D44RE88+PuSoekPIefy5TZQgT3MyWjrdcBmZLR1uuBHpLy3KHqlO7MpsoQJ7mZLR1uuAzMlo63XAUl5blBSndmU2UIE9zMlo63XAZmS0dbrgKS8tygpTuzKbKECe5mS0dbrgBSXluUFKd2ZTZPwAbE2IAAAAAAAAAAAAAAAAAAAAB//Z"/>
          <p:cNvSpPr>
            <a:spLocks noChangeAspect="1" noChangeArrowheads="1"/>
          </p:cNvSpPr>
          <p:nvPr/>
        </p:nvSpPr>
        <p:spPr bwMode="auto">
          <a:xfrm>
            <a:off x="63500" y="-365125"/>
            <a:ext cx="1143000" cy="762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AutoShape 8" descr="data:image/jpeg;base64,/9j/4AAQSkZJRgABAQAAAQABAAD/2wBDAAkGBwgHBgkIBwgKCgkLDRYPDQwMDRsUFRAWIB0iIiAdHx8kKDQsJCYxJx8fLT0tMTU3Ojo6Iys/RD84QzQ5Ojf/2wBDAQoKCg0MDRoPDxo3JR8lNzc3Nzc3Nzc3Nzc3Nzc3Nzc3Nzc3Nzc3Nzc3Nzc3Nzc3Nzc3Nzc3Nzc3Nzc3Nzc3Nzf/wAARCABLAHwDASIAAhEBAxEB/8QAHAAAAgMAAwEAAAAAAAAAAAAAAAcEBQYBAggD/8QAPhAAAQEFBQUFBgYCAAcAAAAAAQIAAwQFEQYSF5PSFiExU1QUQVFVlAcTImGR0RUyQoGi4SNSYnGDobHi8P/EABsBAQACAwEBAAAAAAAAAAAAAAAEBgEDBQIH/8QANhEAAAIECQsDBQEAAAAAAAAAAAECAwSRBRESExQhMVTwFRZBUVJTYYGh0uFxwdEiMkKSscL/2gAMAwEAAhEDEQA/AFtJ02fVJZoZsuITMgkdhDtRuk8Te+E04U3nfXu4tIlMmhpZOII21hI2Elr90p4kpSUqX4UFDXfSo3EVrXuMeTizxks0/FjEiZXR2H3SyE14m98Jpwp31r+n8zWrkvfxOVD2hu493KncMRDj3dwhAFEpSAneKgfDUUrWvcbOmZkaRFH72fiNIpVSZ/7pUzRCRSpIIn3YiqGhTe/2u+Hfd491dzT5xJYWaTeK2HhY2MlzhyHiypJKk7t9agfsN5Pd4Dqr8W/BVunaItVlRGkhRSAkm9+a/cqDTdeu/Knc098XonEyPs5dxy5cqFAiP8V9RRT4kmqeB/1314/IYNNKOOP40W8QFfEQEpmEuk0LZ1EXEzx9VEW53kFXEXRdp476igHfxYcwMng5NNIadIjHFoXTwJhnG9IHCt4XTxr+9P01qZDoQAcSE2R7Yq0gJ9+B8VF8QUAppuqd9Rdp3/mHV6iWrgJ0bRpjRahb+rpBFwFRNVFQCaVNSfnT9NalKOyM/e3+AOknk8FLZs7dW5ho+Cg3rgrdkIUkqJAunga0vVI3Upv8DaWAsvMrQuY95KXSC6dPUgh69FRUGgrQV3d+5vg7JfTuHV7S0zFEOIS64V7u4qhFUgUTvAv1p3Up/wAJs/ZnbF9ZlxMXcJBO3zt++Soe9eGqQAaCoAr/AM6BoEJmikypmsPVZZbo9x0YJNoRa0TZiI064o/SsaDDW0nIcZ4Yw1tJyHGeGtsWY7yuGzVMYsx3lcNmq+zVOSy6zFynYf2EenyKnDW0nIh88MYa2k5DjPDW2LMd5XDZqvsxizHeVw2ar7MksuswnYf2EenyKnDW0nIcZ4Yw1tJyIfPDW2LMd5XDZqmMWY7yuGzVfZkll1mE7D+wj0+RU4a2k5DjPDGGtpORD54a2xZjvK4bNV9m4xZjvK4bNUySy6zCdh/YR6fIUMmRZ5UkmipsuJTMgkdhDokJJ4mvwkDhTfxr3cWtnC1vZnKk+0IRrqVOoYiGuurpCAKJQAE7xu4biONfGqkzqz65JNFTV8/RMgkdhQgm6ojea/CaeG87691KtcJU/iZnK0+0UxsPLHUMezK92UqCBQJSKCpG4buO+pPjeln3Hb72fj7j54Qr1PJl+DGHdiLNlRHVCygUJvfmvXa3qbq0+VO5pzxaoebzFPs57a8l64UCJJc31FFPiSQpNQD4b6/9hEU8m4kaoRCYpVlO20DwoF0m9+e/d403VpTuo04qfQs2mA9m5jX8uXCjtC/dXiUb7ySCKgHw4niG8njVo+7iAiOvw505kT2yKoxdowo++TS8Eq30KapoaV491O/i3R8mWPoCcvLQ9rTadb+86dgFKVKP5ioBFATUn50/TWp7uxBQzyQvrGPIx9Pin/Oil4O3lNxSLoB/NSvAXN/GrcRDuXRMDOX1pHkYi06n9XTogpC1brxULtBWtfnTdRs6Y6/9W/wBJdvBGTxwr2kmPdOBCXYdYdXVXSKoAATvAv1p3cD4NrfYnD2efwk3M4cwNQ/R7kRikKUE0PeaV7t4AbKha46dw59pS46Hh0QhEOv3RQaEAoAATvAv18RwPCjTfZrZCKtO4mL2CfuXDtw9Sm6+JUd4JG8Ch+jQm+MmVKIo7Kist0CYwIq0mhElicgq69NgdHYLE8mSfV2x2CxPJkn1dtisKZr18F/P7MYUzXr4L+f2atSlm7FimGG+m4xtewWJ5Mk+rtjsFieTJPq7bFYUzXr4L+f2YwpmvXwX8/syUs3YTDDfTcY2vYLE8mSfV2x2CxPJkn1dtisKZr18F/P7MYUzXr4L+f2ZKWbsJhhvpuMbXsFieTJPq7bnsFieRJPq7bE4UzXr4L+f2YwpmvXwX8/syUs3YTDDfTcYUsmRZxUkmhmzyJTMgkdhS7UbqjxNfhIHCm/x7uLSpXN4OczSAd21jH65ZBuC7d+5TQoSALqAEpqRu+XjXx9CbWWO6uDyDpY2ssd1cHkHS3fOFlZxnF1s9KhXcntW7S/Ux5vM5eBwZIIx6ZD2r3gdG7Ui9+et2t6ny/Zps1nEJJJxFiw0a/RLolwHbwvUAqWCPiTRSagf/fIeg9rLHdXB5B0sbWWO6yDyDpbGVVUf29Sr9agye1btJxjz0/jJNK5fJo+zkVEonjqpiSvel2qhoU1TQnfTdwp38W6oiZJMpPNo6eRMSq0D57fcXNyFnvJomgrX96fp7/Q+1ljurg8g6WNrLHdZB5B0syqr1V646/SywMntW7S/Ux59lk3gZ9OHby3cdEvIZzDl06eOkgKT/qKJTvAJJ/bv4Gz9ntrY+zzmPdysOUu371Kil8m+oUBpvFP/AAzv2ssd1cHkHSwLWWOHCMgx/wBA6WjtTeguVGrQ+mOLTUUXASmNlXKFxJrVBpkWiI6+gX2J9ofGCyf7bnE+0PjBZP8AbMHa2x/WwmSdLG1tj+thMk6W5EhLe4eO3SFNwPr2hfYn2h8YLJ/tjE+0PjBZP9swdrbH9bCZJ0sbW2P62EyTpZIS3uHjNIU3A+vaF7ifaHxgsn+25xPtD4wWT/bMHa2x/WwmSdLG1tj+thMk6WSEt7h4xSFNwPr2hfYn2h8YLJ/tuMT7Q+MFk/2zC2tsf1sJknSxtbY/rYTIOlkhLe4eFIU3A+vaM5hI583eZA1MYSOfN3mQNTZzaO3fMmXoxoY2jt3zJl6MaG1ymfYPHMTJqFryg8u0aPCRz5u8yBqYwkc+bvMgamzm0du+ZMvRjQxtHbvmTL0Y0MlM+weOYTULXlB5do0eEjnzd5kDUxhI583eZA1NnNo7d8yZejGhjaO3fMmXoxoZKZ9g8cwmoWvKDy7Ro8JHPm7zIGpjCRz5u8yBqbObR275ky9GNDG0du+ZMvRjQyUz7B45hNQteUHl2jR4SOfN3mQNTGErnzh5kDU2c2jt3zJl6MaGNo7d8yZejGhkbPsHjmE1C95QeXaNHhI583eZA1MYSOfN3mQNTZzaO3fMmXoxoY2jt3zJl6MaGRs+weOYTULXlB5do0eEjnzd5kDUxhI583eZA1NnNo7d8yZejGhjaO3fMmXoxoZKZ9g8cwmoWvKDy7Ro8JHPm7zIGpjCRx5w8yBqbObR275ky9GNDG0du+ZMvR/+jJTPsHjmE1C15QeXaNrilIenmGUnUxilIenmGUnUybYbVTVom5sMPF/gOTFKQ9PMMpOpjFKQ9PMMpOpk2wymrQzYYeL/AAHJilIenmGUnUxilIenmGUnUybYZTVoZsMPF/gOTFKQ9PMMpOpjFKQ9PMMpOpk2wymrQzYYeL/AcmKUh6eYZSdTGKUh6eYZSdTJthlNWhmww8X+A5MUpD08wyk6mMUpD08wyk6mTbDKatDNhh4v8ByYpSHp5hlJ1MYpSHp5hlJ1Mm2GU1aGbDDxf4DkxSkPTzDKTqYxSkPTzDKTqZNsMpq0M2GHi/wP/9k="/>
          <p:cNvSpPr>
            <a:spLocks noChangeAspect="1" noChangeArrowheads="1"/>
          </p:cNvSpPr>
          <p:nvPr/>
        </p:nvSpPr>
        <p:spPr bwMode="auto">
          <a:xfrm>
            <a:off x="63500" y="-327025"/>
            <a:ext cx="1162050" cy="695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925913" y="1755577"/>
            <a:ext cx="60198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Universidad de Castilla La Mancha (UCLM), España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Universidad Rey Juan Carlos, España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Fundación per a la </a:t>
            </a:r>
            <a:r>
              <a:rPr lang="es-DO" sz="1400" dirty="0" err="1">
                <a:solidFill>
                  <a:schemeClr val="bg1"/>
                </a:solidFill>
                <a:latin typeface="+mj-lt"/>
              </a:rPr>
              <a:t>Universitat</a:t>
            </a:r>
            <a:r>
              <a:rPr lang="es-DO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DO" sz="1400" dirty="0" err="1">
                <a:solidFill>
                  <a:schemeClr val="bg1"/>
                </a:solidFill>
                <a:latin typeface="+mj-lt"/>
              </a:rPr>
              <a:t>Oberta</a:t>
            </a:r>
            <a:r>
              <a:rPr lang="es-DO" sz="1400" dirty="0">
                <a:solidFill>
                  <a:schemeClr val="bg1"/>
                </a:solidFill>
                <a:latin typeface="+mj-lt"/>
              </a:rPr>
              <a:t> de Catalunya, España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Universidad de Sevilla, España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Universidad Da Coruña , España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Universidad de Málaga , España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Universidad de Murcia , España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Universidad de Extremadura, España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fr-FR" sz="1400" dirty="0" err="1">
                <a:solidFill>
                  <a:schemeClr val="bg1"/>
                </a:solidFill>
                <a:latin typeface="+mj-lt"/>
              </a:rPr>
              <a:t>Universitat</a:t>
            </a:r>
            <a:r>
              <a:rPr lang="fr-FR" sz="1400" dirty="0">
                <a:solidFill>
                  <a:schemeClr val="bg1"/>
                </a:solidFill>
                <a:latin typeface="+mj-lt"/>
              </a:rPr>
              <a:t> de les </a:t>
            </a:r>
            <a:r>
              <a:rPr lang="fr-FR" sz="1400" dirty="0" err="1">
                <a:solidFill>
                  <a:schemeClr val="bg1"/>
                </a:solidFill>
                <a:latin typeface="+mj-lt"/>
              </a:rPr>
              <a:t>Illes</a:t>
            </a:r>
            <a:r>
              <a:rPr lang="fr-FR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fr-FR" sz="1400" dirty="0" err="1">
                <a:solidFill>
                  <a:schemeClr val="bg1"/>
                </a:solidFill>
                <a:latin typeface="+mj-lt"/>
              </a:rPr>
              <a:t>Balers</a:t>
            </a:r>
            <a:r>
              <a:rPr lang="fr-FR" sz="1400" dirty="0">
                <a:solidFill>
                  <a:schemeClr val="bg1"/>
                </a:solidFill>
                <a:latin typeface="+mj-lt"/>
              </a:rPr>
              <a:t>, España</a:t>
            </a:r>
            <a:endParaRPr lang="es-DO" sz="1400" dirty="0">
              <a:solidFill>
                <a:schemeClr val="bg1"/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Universidad Complutense de Madrid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Universidad Politécnica de Madrid, España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 err="1">
                <a:solidFill>
                  <a:schemeClr val="bg1"/>
                </a:solidFill>
                <a:latin typeface="+mj-lt"/>
              </a:rPr>
              <a:t>Univerasitat</a:t>
            </a:r>
            <a:r>
              <a:rPr lang="es-DO" sz="1400" dirty="0">
                <a:solidFill>
                  <a:schemeClr val="bg1"/>
                </a:solidFill>
                <a:latin typeface="+mj-lt"/>
              </a:rPr>
              <a:t> Autónoma de Barcelona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París I </a:t>
            </a:r>
            <a:r>
              <a:rPr lang="es-DO" sz="1400" dirty="0" err="1">
                <a:solidFill>
                  <a:schemeClr val="bg1"/>
                </a:solidFill>
                <a:latin typeface="+mj-lt"/>
              </a:rPr>
              <a:t>Panthéon-Sorbonne</a:t>
            </a:r>
            <a:r>
              <a:rPr lang="es-DO" sz="1400" dirty="0">
                <a:solidFill>
                  <a:schemeClr val="bg1"/>
                </a:solidFill>
                <a:latin typeface="+mj-lt"/>
              </a:rPr>
              <a:t>, Francia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Universidad de Savoie , Francia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INSA– </a:t>
            </a:r>
            <a:r>
              <a:rPr lang="es-DO" sz="1400" dirty="0" err="1">
                <a:solidFill>
                  <a:schemeClr val="bg1"/>
                </a:solidFill>
                <a:latin typeface="+mj-lt"/>
              </a:rPr>
              <a:t>Rouen</a:t>
            </a:r>
            <a:r>
              <a:rPr lang="es-DO" sz="1400" dirty="0">
                <a:solidFill>
                  <a:schemeClr val="bg1"/>
                </a:solidFill>
                <a:latin typeface="+mj-lt"/>
              </a:rPr>
              <a:t> , Francia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 err="1">
                <a:solidFill>
                  <a:schemeClr val="bg1"/>
                </a:solidFill>
                <a:latin typeface="+mj-lt"/>
              </a:rPr>
              <a:t>Université</a:t>
            </a:r>
            <a:r>
              <a:rPr lang="es-DO" sz="1400" dirty="0">
                <a:solidFill>
                  <a:schemeClr val="bg1"/>
                </a:solidFill>
                <a:latin typeface="+mj-lt"/>
              </a:rPr>
              <a:t> de </a:t>
            </a:r>
            <a:r>
              <a:rPr lang="es-DO" sz="1400" dirty="0" err="1">
                <a:solidFill>
                  <a:schemeClr val="bg1"/>
                </a:solidFill>
                <a:latin typeface="+mj-lt"/>
              </a:rPr>
              <a:t>Bourdeaux</a:t>
            </a:r>
            <a:r>
              <a:rPr lang="es-DO" sz="1400" dirty="0">
                <a:solidFill>
                  <a:schemeClr val="bg1"/>
                </a:solidFill>
                <a:latin typeface="+mj-lt"/>
              </a:rPr>
              <a:t>, Francia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ESC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Rennnes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School of Business,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Francia</a:t>
            </a:r>
            <a:endParaRPr lang="es-DO" sz="1400" dirty="0">
              <a:solidFill>
                <a:schemeClr val="bg1"/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 Universidad Católica de Lovaina, Bélgica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 err="1">
                <a:solidFill>
                  <a:schemeClr val="bg1"/>
                </a:solidFill>
                <a:latin typeface="+mj-lt"/>
              </a:rPr>
              <a:t>Università</a:t>
            </a:r>
            <a:r>
              <a:rPr lang="es-DO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s-DO" sz="1400" dirty="0" err="1">
                <a:solidFill>
                  <a:schemeClr val="bg1"/>
                </a:solidFill>
                <a:latin typeface="+mj-lt"/>
              </a:rPr>
              <a:t>dell'Aquila</a:t>
            </a:r>
            <a:r>
              <a:rPr lang="es-DO" sz="1400" dirty="0">
                <a:solidFill>
                  <a:schemeClr val="bg1"/>
                </a:solidFill>
                <a:latin typeface="+mj-lt"/>
              </a:rPr>
              <a:t> , Italia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Universidad de </a:t>
            </a:r>
            <a:r>
              <a:rPr lang="es-DO" sz="1400" dirty="0" err="1">
                <a:solidFill>
                  <a:schemeClr val="bg1"/>
                </a:solidFill>
                <a:latin typeface="+mj-lt"/>
              </a:rPr>
              <a:t>Salford</a:t>
            </a:r>
            <a:r>
              <a:rPr lang="es-DO" sz="1400" dirty="0">
                <a:solidFill>
                  <a:schemeClr val="bg1"/>
                </a:solidFill>
                <a:latin typeface="+mj-lt"/>
              </a:rPr>
              <a:t>, Reino Unido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The London School of Economics and Political Science,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Reino</a:t>
            </a:r>
            <a:r>
              <a:rPr lang="en-US" sz="1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+mj-lt"/>
              </a:rPr>
              <a:t>Unido</a:t>
            </a:r>
            <a:endParaRPr lang="es-DO" sz="1400" dirty="0">
              <a:solidFill>
                <a:schemeClr val="bg1"/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s-DO" sz="1400" dirty="0">
                <a:solidFill>
                  <a:schemeClr val="bg1"/>
                </a:solidFill>
                <a:latin typeface="+mj-lt"/>
              </a:rPr>
              <a:t>Universidad de </a:t>
            </a:r>
            <a:r>
              <a:rPr lang="es-DO" sz="1400" dirty="0" err="1">
                <a:solidFill>
                  <a:schemeClr val="bg1"/>
                </a:solidFill>
                <a:latin typeface="+mj-lt"/>
              </a:rPr>
              <a:t>Trier</a:t>
            </a:r>
            <a:r>
              <a:rPr lang="es-DO" sz="1400" dirty="0">
                <a:solidFill>
                  <a:schemeClr val="bg1"/>
                </a:solidFill>
                <a:latin typeface="+mj-lt"/>
              </a:rPr>
              <a:t>, Alemania                                                             </a:t>
            </a:r>
          </a:p>
        </p:txBody>
      </p:sp>
      <p:pic>
        <p:nvPicPr>
          <p:cNvPr id="11" name="Picture 5" descr="LogoPUCMM_511PX_RGB_300DPI_F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76200"/>
            <a:ext cx="831271" cy="83127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1143000" y="1066800"/>
            <a:ext cx="7162800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s-DO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CONVENIOS MARCO DE COOPERACIÓN INTERUNIVERSITARIA-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DO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00200" y="1676400"/>
            <a:ext cx="1600200" cy="4001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2000" b="1" u="sng" dirty="0">
                <a:solidFill>
                  <a:srgbClr val="C00000"/>
                </a:solidFill>
                <a:latin typeface="+mj-lt"/>
              </a:rPr>
              <a:t>EUROPA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38600" y="1469589"/>
            <a:ext cx="403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1400" b="1" dirty="0">
                <a:solidFill>
                  <a:schemeClr val="bg1"/>
                </a:solidFill>
              </a:rPr>
              <a:t>Algunas de nuestras universidades socias: 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67" t="5323" r="38529" b="58925"/>
          <a:stretch/>
        </p:blipFill>
        <p:spPr>
          <a:xfrm>
            <a:off x="304800" y="2396986"/>
            <a:ext cx="3531903" cy="326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150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1295400"/>
            <a:ext cx="9144000" cy="5867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onstanti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707416"/>
            <a:ext cx="9144000" cy="4001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s-DO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PROGRAMAS DE </a:t>
            </a:r>
            <a:r>
              <a:rPr lang="es-DO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MAESTRÍAS</a:t>
            </a:r>
            <a:r>
              <a:rPr lang="es-DO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CON UNIVERSIDADES EXTRANJERAS-</a:t>
            </a: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287889"/>
              </p:ext>
            </p:extLst>
          </p:nvPr>
        </p:nvGraphicFramePr>
        <p:xfrm>
          <a:off x="381000" y="1356678"/>
          <a:ext cx="8534400" cy="534892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DO" sz="1400" dirty="0">
                          <a:solidFill>
                            <a:schemeClr val="bg1"/>
                          </a:solidFill>
                          <a:latin typeface="+mj-lt"/>
                        </a:rPr>
                        <a:t>PAÍS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DO" sz="1400" dirty="0">
                          <a:solidFill>
                            <a:schemeClr val="bg1"/>
                          </a:solidFill>
                          <a:latin typeface="+mj-lt"/>
                        </a:rPr>
                        <a:t>UNIVERSIDAD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DO" sz="1400" dirty="0">
                          <a:solidFill>
                            <a:schemeClr val="bg1"/>
                          </a:solidFill>
                          <a:latin typeface="+mj-lt"/>
                        </a:rPr>
                        <a:t>PROPÓSITO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122">
                <a:tc>
                  <a:txBody>
                    <a:bodyPr/>
                    <a:lstStyle/>
                    <a:p>
                      <a:pPr algn="ctr"/>
                      <a:r>
                        <a:rPr lang="es-DO" sz="1400" dirty="0">
                          <a:solidFill>
                            <a:schemeClr val="bg1"/>
                          </a:solidFill>
                          <a:latin typeface="+mj-lt"/>
                        </a:rPr>
                        <a:t>           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Creighton University</a:t>
                      </a:r>
                      <a:endParaRPr lang="es-DO" sz="14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</a:rPr>
                        <a:t>Master of Business Administration, Finance</a:t>
                      </a:r>
                      <a:endParaRPr lang="es-DO" sz="14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797937"/>
                  </a:ext>
                </a:extLst>
              </a:tr>
              <a:tr h="304800">
                <a:tc rowSpan="2">
                  <a:txBody>
                    <a:bodyPr/>
                    <a:lstStyle/>
                    <a:p>
                      <a:pPr algn="r"/>
                      <a:r>
                        <a:rPr lang="es-DO" sz="1400" dirty="0">
                          <a:solidFill>
                            <a:schemeClr val="bg1"/>
                          </a:solidFill>
                          <a:latin typeface="+mj-lt"/>
                        </a:rPr>
                        <a:t>Francia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s-DO" sz="14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L´Université</a:t>
                      </a:r>
                      <a:r>
                        <a:rPr kumimoji="0" lang="es-DO" sz="14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Montesquieu-</a:t>
                      </a:r>
                      <a:r>
                        <a:rPr kumimoji="0" lang="es-DO" sz="14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Bordeaux</a:t>
                      </a:r>
                      <a:r>
                        <a:rPr kumimoji="0" lang="es-DO" sz="14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IV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s-DO" sz="14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Maestría en Alta Gestión Financiera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480">
                <a:tc vMerge="1">
                  <a:txBody>
                    <a:bodyPr/>
                    <a:lstStyle/>
                    <a:p>
                      <a:pPr algn="r"/>
                      <a:endParaRPr lang="es-DO" sz="14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s-DO" sz="14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Université</a:t>
                      </a:r>
                      <a:r>
                        <a:rPr kumimoji="0" lang="es-DO" sz="14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de </a:t>
                      </a:r>
                      <a:r>
                        <a:rPr kumimoji="0" lang="es-DO" sz="14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Bourdeaux</a:t>
                      </a:r>
                      <a:endParaRPr kumimoji="0" lang="es-DO" sz="14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s-ES" sz="14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Maestría Investigación en Gestión Organizacional </a:t>
                      </a:r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 algn="r"/>
                      <a:r>
                        <a:rPr lang="es-DO" sz="1400" dirty="0">
                          <a:solidFill>
                            <a:schemeClr val="bg1"/>
                          </a:solidFill>
                          <a:latin typeface="+mj-lt"/>
                        </a:rPr>
                        <a:t>Bélgica</a:t>
                      </a:r>
                    </a:p>
                    <a:p>
                      <a:pPr algn="r"/>
                      <a:endParaRPr lang="es-DO" sz="14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lang="es-E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Universidad Católica de Lovaina</a:t>
                      </a:r>
                      <a:endParaRPr kumimoji="0" lang="es-DO" sz="14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chemeClr val="bg1"/>
                          </a:solidFill>
                          <a:latin typeface="+mj-lt"/>
                        </a:rPr>
                        <a:t>Maestría en Psicología Clínica Infantil y Adolescente</a:t>
                      </a:r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7800">
                <a:tc rowSpan="7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4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España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Escuela de Administración de Empresas</a:t>
                      </a:r>
                      <a:endParaRPr kumimoji="0" lang="es-DO" sz="14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Máster en Dirección de Comunicación Corporativa </a:t>
                      </a:r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Universidad Politécnica de Valencia </a:t>
                      </a:r>
                      <a:endParaRPr kumimoji="0" lang="es-DO" sz="14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>
                          <a:solidFill>
                            <a:schemeClr val="bg1"/>
                          </a:solidFill>
                          <a:latin typeface="+mj-lt"/>
                        </a:rPr>
                        <a:t>Maestría en Responsabilidad Social Empresarial y Sostenibilidad</a:t>
                      </a:r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5546152"/>
                  </a:ext>
                </a:extLst>
              </a:tr>
              <a:tr h="1778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4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Instituto </a:t>
                      </a:r>
                      <a:r>
                        <a:rPr kumimoji="0" lang="es-DO" sz="14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Sup</a:t>
                      </a:r>
                      <a:r>
                        <a:rPr kumimoji="0" lang="es-DO" sz="14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. Estudios Psicológicos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Maestría en Patologías del Lenguaje y del Habla</a:t>
                      </a:r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5322290"/>
                  </a:ext>
                </a:extLst>
              </a:tr>
              <a:tr h="238760">
                <a:tc vMerge="1">
                  <a:txBody>
                    <a:bodyPr/>
                    <a:lstStyle/>
                    <a:p>
                      <a:pPr algn="r"/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Escuela de Organización Industrial (EOI)</a:t>
                      </a:r>
                      <a:endParaRPr lang="es-DO" sz="14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es-DO" sz="14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Maestría en Dirección Estratégica de RRHH</a:t>
                      </a:r>
                    </a:p>
                    <a:p>
                      <a:r>
                        <a:rPr kumimoji="0" lang="es-DO" sz="14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Maestría en Dirección de Proyectos</a:t>
                      </a:r>
                    </a:p>
                    <a:p>
                      <a:r>
                        <a:rPr kumimoji="0" lang="es-DO" sz="14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Maestría en Gestión de la Cadena de Suministro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>
                          <a:solidFill>
                            <a:schemeClr val="bg1"/>
                          </a:solidFill>
                          <a:latin typeface="+mj-lt"/>
                        </a:rPr>
                        <a:t>Maestría en Energías Renovables</a:t>
                      </a:r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8280">
                <a:tc v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DO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Universidad Da Coruña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chemeClr val="bg1"/>
                          </a:solidFill>
                          <a:latin typeface="+mj-lt"/>
                        </a:rPr>
                        <a:t>Máster en Diseño Arquitectónico</a:t>
                      </a:r>
                      <a:endParaRPr lang="es-DO" sz="14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8280">
                <a:tc v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Universidad Rey Juan Carlos</a:t>
                      </a:r>
                      <a:endParaRPr lang="es-DO" sz="14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>
                          <a:solidFill>
                            <a:schemeClr val="bg1"/>
                          </a:solidFill>
                          <a:latin typeface="+mj-lt"/>
                        </a:rPr>
                        <a:t>Maestría en Psicogeriatría</a:t>
                      </a:r>
                      <a:endParaRPr kumimoji="0" lang="es-DO" sz="14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endParaRPr lang="es-DO" sz="14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8280">
                <a:tc v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Universidad Politécnica de Madrid</a:t>
                      </a:r>
                      <a:endParaRPr lang="es-DO" sz="14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chemeClr val="bg1"/>
                          </a:solidFill>
                          <a:latin typeface="+mj-lt"/>
                        </a:rPr>
                        <a:t>Maestría en Construcción de Edificaciones</a:t>
                      </a:r>
                      <a:endParaRPr lang="es-DO" sz="14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828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4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Universidad del Externado de Colombia </a:t>
                      </a:r>
                      <a:endParaRPr lang="es-DO" sz="14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chemeClr val="bg1"/>
                          </a:solidFill>
                          <a:latin typeface="+mj-lt"/>
                        </a:rPr>
                        <a:t>Doctorado en Derecho</a:t>
                      </a:r>
                      <a:endParaRPr lang="es-DO" sz="140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2342830"/>
                  </a:ext>
                </a:extLst>
              </a:tr>
            </a:tbl>
          </a:graphicData>
        </a:graphic>
      </p:graphicFrame>
      <p:sp>
        <p:nvSpPr>
          <p:cNvPr id="12327" name="Text Box 12"/>
          <p:cNvSpPr txBox="1">
            <a:spLocks noChangeArrowheads="1"/>
          </p:cNvSpPr>
          <p:nvPr/>
        </p:nvSpPr>
        <p:spPr bwMode="auto">
          <a:xfrm>
            <a:off x="-457200" y="199023"/>
            <a:ext cx="770413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DO" sz="1600" b="1" dirty="0">
                <a:latin typeface="Tahoma" pitchFamily="34" charset="0"/>
              </a:rPr>
              <a:t>Pontificia Universidad Católica Madre y Maestra</a:t>
            </a:r>
          </a:p>
        </p:txBody>
      </p:sp>
      <p:pic>
        <p:nvPicPr>
          <p:cNvPr id="2050" name="Picture 2" descr="http://t0.gstatic.com/images?q=tbn:ANd9GcTTtHSxucxQ9qa-bYias9FZswNI6DCD-pN0kIyZeBQgWCxnCE_y6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067" y="2182405"/>
            <a:ext cx="533401" cy="332195"/>
          </a:xfrm>
          <a:prstGeom prst="rect">
            <a:avLst/>
          </a:prstGeom>
          <a:noFill/>
        </p:spPr>
      </p:pic>
      <p:sp>
        <p:nvSpPr>
          <p:cNvPr id="2052" name="AutoShape 4" descr="data:image/jpeg;base64,/9j/4AAQSkZJRgABAQAAAQABAAD/2wBDAAkGBwgHBgkIBwgKCgkLDRYPDQwMDRsUFRAWIB0iIiAdHx8kKDQsJCYxJx8fLT0tMTU3Ojo6Iys/RD84QzQ5Ojf/2wBDAQoKCg0MDRoPDxo3JR8lNzc3Nzc3Nzc3Nzc3Nzc3Nzc3Nzc3Nzc3Nzc3Nzc3Nzc3Nzc3Nzc3Nzc3Nzc3Nzc3Nzf/wAARCABQAHgDASIAAhEBAxEB/8QAGQABAQEBAQEAAAAAAAAAAAAAAAcGBQEE/8QAMBAAAgECBQIFAgUFAAAAAAAAAAECAxEEF1WU4gUhBhITMVEigRQVMkHwJUJhkaH/xAAaAQEAAwEBAQAAAAAAAAAAAAAABAUGAQIH/8QALhEAAQIGAQMBBgcAAAAAAAAAAAEEAgMVUqHREQUSMUEGISNCUYETImFxkbHB/9oADAMBAAIRAxEAPwDEgApz6sAAAAAAAAAAAAAAAAAAAAAUHLOWsLa8xlnLWFteZQQY6qu78Jox1VeX4TRPss5awtrzGWctYW15lBPJyUISm72iruwTqrtfmwmhVXd+E0T/ACzlrC2vMZZy1hbXmdfE+MsDJVKeHrxcv0J0oTq/W79m0klb5u/ue4XxjgUqdKvXipfok6tOdL6lbsm007/N19ib+J1Tt5/xNHak++q/wmjj5Zy1hbXmMs5awtrzKBCSnCM1e0ldXPSFVXd2E0cqru/CaJ9lnLWFteYyzlrC2vMoIFVd34TQqry/CaJ9lnLWFteYyzlrC2vMoIFVd34TQqry/CaJ9lnLWFteYyzlrC2vMoIFVd34TQqry/CaJ9lnLWFteYKCBVXd+E0Kq8vwmgACuK8HLnPqC6/GKn/T/Sf0eRd5W+fc6hkK0KuL61Uw6xvUq8vxE1KpQm6NPD0/L7XtaUk+1ld+1+5YdPkQzVj7vSFRxyY/rPUMRi8NPq+G6HTwuHm7ylUn6ik32ul2t/pr2Nf03w5T6fiKVbFzw+LqJr0qdOi6ff5f1O6Xd/yxiZYDqFHBRpdRxK/L7KNRUW5yhG6d0ml9+5vfBlPGdRwUOr9Ur4dYmdH0I+pU8nmhGTfmUbK3muu/72XsrG1bs5cctUiT3foq+P38h24lLCit4kVPXjHk6savUH15Rcorp8qPaHkV/Pb3817/AGsdQyEIVcH1jD0JYvqNB+vFRrYibq08RDyr6b+0ZNu3e3+DXmKfyIZSy+31hQcKgABXgAAAAAAAAAAnuZktHW64DMyWjrdcCxpLy3KFhSndmU2UI4rxGJj1v0o4CqsK5tSqRpOzbSTle/z/AMMvmZLR1uuAzMlo63XAkN2LuT3fD55RU88efueIukPIvlymz5p+H/E+BxmJp4fFznh6qcJTq0qdWHpt/wBqS8ylb+fuUShU9eqsanOMpSU/QnStZ2Ste3yve5hMzJaOt1wGZktHW64FxLedUly1hhlpz9eU/ojS/Z5zLX3Q5Q07r4qXW4UZ4GrLCwlaNV0uydl9V7/KO2T3MyWjrdcBmZLR1uuBTuGLud2/D44RE88+PuSoekPIefy5TZQgT3MyWjrdcBmZLR1uuBHpLy3KHqlO7MpsoQJ7mZLR1uuAzMlo63XAUl5blBSndmU2UIE9zMlo63XAZmS0dbrgKS8tygpTuzKbKECe5mS0dbrgBSXluUFKd2ZTZPwAbE2IAAAAAAAAAAAAAAAAAAAAB//Z"/>
          <p:cNvSpPr>
            <a:spLocks noChangeAspect="1" noChangeArrowheads="1"/>
          </p:cNvSpPr>
          <p:nvPr/>
        </p:nvSpPr>
        <p:spPr bwMode="auto">
          <a:xfrm>
            <a:off x="63500" y="-365125"/>
            <a:ext cx="1143000" cy="762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" name="Picture 6" descr="http://t1.gstatic.com/images?q=tbn:ANd9GcQt1K_9PXmzOOYZ5SQQf3RPbkDb5xwL2VwQdDlCX6RFvwMNNht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4673048"/>
            <a:ext cx="537146" cy="356152"/>
          </a:xfrm>
          <a:prstGeom prst="rect">
            <a:avLst/>
          </a:prstGeom>
          <a:noFill/>
        </p:spPr>
      </p:pic>
      <p:sp>
        <p:nvSpPr>
          <p:cNvPr id="2056" name="AutoShape 8" descr="data:image/jpeg;base64,/9j/4AAQSkZJRgABAQAAAQABAAD/2wBDAAkGBwgHBgkIBwgKCgkLDRYPDQwMDRsUFRAWIB0iIiAdHx8kKDQsJCYxJx8fLT0tMTU3Ojo6Iys/RD84QzQ5Ojf/2wBDAQoKCg0MDRoPDxo3JR8lNzc3Nzc3Nzc3Nzc3Nzc3Nzc3Nzc3Nzc3Nzc3Nzc3Nzc3Nzc3Nzc3Nzc3Nzc3Nzc3Nzf/wAARCABLAHwDASIAAhEBAxEB/8QAHAAAAgMAAwEAAAAAAAAAAAAAAAcEBQYBAggD/8QAPhAAAQEFBQUFBgYCAAcAAAAAAQIAAwQFEQYSF5PSFiExU1QUQVFVlAcTImGR0RUyQoGi4SNSYnGDobHi8P/EABsBAQACAwEBAAAAAAAAAAAAAAAEBgEDBQIH/8QANhEAAAIECQsDBQEAAAAAAAAAAAECAwSRBRESExQhMVTwFRZBUVJTYYGh0uFxwdEiMkKSscL/2gAMAwEAAhEDEQA/AFtJ02fVJZoZsuITMgkdhDtRuk8Te+E04U3nfXu4tIlMmhpZOII21hI2Elr90p4kpSUqX4UFDXfSo3EVrXuMeTizxks0/FjEiZXR2H3SyE14m98Jpwp31r+n8zWrkvfxOVD2hu493KncMRDj3dwhAFEpSAneKgfDUUrWvcbOmZkaRFH72fiNIpVSZ/7pUzRCRSpIIn3YiqGhTe/2u+Hfd491dzT5xJYWaTeK2HhY2MlzhyHiypJKk7t9agfsN5Pd4Dqr8W/BVunaItVlRGkhRSAkm9+a/cqDTdeu/Knc098XonEyPs5dxy5cqFAiP8V9RRT4kmqeB/1314/IYNNKOOP40W8QFfEQEpmEuk0LZ1EXEzx9VEW53kFXEXRdp476igHfxYcwMng5NNIadIjHFoXTwJhnG9IHCt4XTxr+9P01qZDoQAcSE2R7Yq0gJ9+B8VF8QUAppuqd9Rdp3/mHV6iWrgJ0bRpjRahb+rpBFwFRNVFQCaVNSfnT9NalKOyM/e3+AOknk8FLZs7dW5ho+Cg3rgrdkIUkqJAunga0vVI3Upv8DaWAsvMrQuY95KXSC6dPUgh69FRUGgrQV3d+5vg7JfTuHV7S0zFEOIS64V7u4qhFUgUTvAv1p3Up/wAJs/ZnbF9ZlxMXcJBO3zt++Soe9eGqQAaCoAr/AM6BoEJmikypmsPVZZbo9x0YJNoRa0TZiI064o/SsaDDW0nIcZ4Yw1tJyHGeGtsWY7yuGzVMYsx3lcNmq+zVOSy6zFynYf2EenyKnDW0nIh88MYa2k5DjPDW2LMd5XDZqvsxizHeVw2ar7MksuswnYf2EenyKnDW0nIcZ4Yw1tJyIfPDW2LMd5XDZqmMWY7yuGzVfZkll1mE7D+wj0+RU4a2k5DjPDGGtpORD54a2xZjvK4bNV9m4xZjvK4bNUySy6zCdh/YR6fIUMmRZ5UkmipsuJTMgkdhDokJJ4mvwkDhTfxr3cWtnC1vZnKk+0IRrqVOoYiGuurpCAKJQAE7xu4biONfGqkzqz65JNFTV8/RMgkdhQgm6ojea/CaeG87691KtcJU/iZnK0+0UxsPLHUMezK92UqCBQJSKCpG4buO+pPjeln3Hb72fj7j54Qr1PJl+DGHdiLNlRHVCygUJvfmvXa3qbq0+VO5pzxaoebzFPs57a8l64UCJJc31FFPiSQpNQD4b6/9hEU8m4kaoRCYpVlO20DwoF0m9+e/d403VpTuo04qfQs2mA9m5jX8uXCjtC/dXiUb7ySCKgHw4niG8njVo+7iAiOvw505kT2yKoxdowo++TS8Eq30KapoaV491O/i3R8mWPoCcvLQ9rTadb+86dgFKVKP5ioBFATUn50/TWp7uxBQzyQvrGPIx9Pin/Oil4O3lNxSLoB/NSvAXN/GrcRDuXRMDOX1pHkYi06n9XTogpC1brxULtBWtfnTdRs6Y6/9W/wBJdvBGTxwr2kmPdOBCXYdYdXVXSKoAATvAv1p3cD4NrfYnD2efwk3M4cwNQ/R7kRikKUE0PeaV7t4AbKha46dw59pS46Hh0QhEOv3RQaEAoAATvAv18RwPCjTfZrZCKtO4mL2CfuXDtw9Sm6+JUd4JG8Ch+jQm+MmVKIo7Kist0CYwIq0mhElicgq69NgdHYLE8mSfV2x2CxPJkn1dtisKZr18F/P7MYUzXr4L+f2atSlm7FimGG+m4xtewWJ5Mk+rtjsFieTJPq7bFYUzXr4L+f2YwpmvXwX8/syUs3YTDDfTcY2vYLE8mSfV2x2CxPJkn1dtisKZr18F/P7MYUzXr4L+f2ZKWbsJhhvpuMbXsFieTJPq7bnsFieRJPq7bE4UzXr4L+f2YwpmvXwX8/syUs3YTDDfTcYUsmRZxUkmhmzyJTMgkdhS7UbqjxNfhIHCm/x7uLSpXN4OczSAd21jH65ZBuC7d+5TQoSALqAEpqRu+XjXx9CbWWO6uDyDpY2ssd1cHkHS3fOFlZxnF1s9KhXcntW7S/Ux5vM5eBwZIIx6ZD2r3gdG7Ui9+et2t6ny/Zps1nEJJJxFiw0a/RLolwHbwvUAqWCPiTRSagf/fIeg9rLHdXB5B0sbWWO6yDyDpbGVVUf29Sr9agye1btJxjz0/jJNK5fJo+zkVEonjqpiSvel2qhoU1TQnfTdwp38W6oiZJMpPNo6eRMSq0D57fcXNyFnvJomgrX96fp7/Q+1ljurg8g6WNrLHdZB5B0syqr1V646/SywMntW7S/Ux59lk3gZ9OHby3cdEvIZzDl06eOkgKT/qKJTvAJJ/bv4Gz9ntrY+zzmPdysOUu371Kil8m+oUBpvFP/AAzv2ssd1cHkHSwLWWOHCMgx/wBA6WjtTeguVGrQ+mOLTUUXASmNlXKFxJrVBpkWiI6+gX2J9ofGCyf7bnE+0PjBZP8AbMHa2x/WwmSdLG1tj+thMk6W5EhLe4eO3SFNwPr2hfYn2h8YLJ/tjE+0PjBZP9swdrbH9bCZJ0sbW2P62EyTpZIS3uHjNIU3A+vaF7ifaHxgsn+25xPtD4wWT/bMHa2x/WwmSdLG1tj+thMk6WSEt7h4xSFNwPr2hfYn2h8YLJ/tuMT7Q+MFk/2zC2tsf1sJknSxtbY/rYTIOlkhLe4eFIU3A+vaM5hI583eZA1MYSOfN3mQNTZzaO3fMmXoxoY2jt3zJl6MaG1ymfYPHMTJqFryg8u0aPCRz5u8yBqYwkc+bvMgamzm0du+ZMvRjQxtHbvmTL0Y0MlM+weOYTULXlB5do0eEjnzd5kDUxhI583eZA1NnNo7d8yZejGhjaO3fMmXoxoZKZ9g8cwmoWvKDy7Ro8JHPm7zIGpjCRz5u8yBqbObR275ky9GNDG0du+ZMvRjQyUz7B45hNQteUHl2jR4SOfN3mQNTGErnzh5kDU2c2jt3zJl6MaGNo7d8yZejGhkbPsHjmE1C95QeXaNHhI583eZA1MYSOfN3mQNTZzaO3fMmXoxoY2jt3zJl6MaGRs+weOYTULXlB5do0eEjnzd5kDUxhI583eZA1NnNo7d8yZejGhjaO3fMmXoxoZKZ9g8cwmoWvKDy7Ro8JHPm7zIGpjCRx5w8yBqbObR275ky9GNDG0du+ZMvR/+jJTPsHjmE1C15QeXaNrilIenmGUnUxilIenmGUnUybYbVTVom5sMPF/gOTFKQ9PMMpOpjFKQ9PMMpOpk2wymrQzYYeL/AAHJilIenmGUnUxilIenmGUnUybYZTVoZsMPF/gOTFKQ9PMMpOpjFKQ9PMMpOpk2wymrQzYYeL/AcmKUh6eYZSdTGKUh6eYZSdTJthlNWhmww8X+A5MUpD08wyk6mMUpD08wyk6mTbDKatDNhh4v8ByYpSHp5hlJ1MYpSHp5hlJ1Mm2GU1aGbDDxf4DkxSkPTzDKTqYxSkPTzDKTqZNsMpq0M2GHi/wP/9k="/>
          <p:cNvSpPr>
            <a:spLocks noChangeAspect="1" noChangeArrowheads="1"/>
          </p:cNvSpPr>
          <p:nvPr/>
        </p:nvSpPr>
        <p:spPr bwMode="auto">
          <a:xfrm>
            <a:off x="63500" y="-327025"/>
            <a:ext cx="1162050" cy="695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" name="Picture 5" descr="LogoPUCMM_511PX_RGB_300DPI_FC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76200"/>
            <a:ext cx="831271" cy="83127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8194" name="AutoShape 2" descr="data:image/jpeg;base64,/9j/4AAQSkZJRgABAQAAAQABAAD/2wCEAAkGBwgHBgkIBwgKCgkLDRYPDQwMDRsUFRAWIB0iIiAdHx8kKDQsJCYxJx8fLT0tMTU3Ojo6Iys/RD84QzQ5OjcBCgoKDQwNGg8PGjclHyU3Nzc3Nzc3Nzc3Nzc3Nzc3Nzc3Nzc3Nzc3Nzc3Nzc3Nzc3Nzc3Nzc3Nzc3Nzc3Nzc3N//AABEIAJcA4wMBEQACEQEDEQH/xAAXAAEBAQEAAAAAAAAAAAAAAAAABwMC/8QAIRABAAADCQEAAAAAAAAAAAAAAAIEsgEFBzI0NXFzdAP/xAAbAQEAAgIDAAAAAAAAAAAAAAAABAYDBQECB//EAB4RAQAABgMBAAAAAAAAAAAAAAABAjEzcbEDBTIE/9oADAMBAAIRAxEAPwCGgAAAAAAAAteAe03v6PnTarXe3JMJfzUiqbRJQAAAAAADGe0Mz0x02u/H7lzDbJxXJcw2j8OWHha12jV0OAAAAAAAAElbR5iAAAAAAAAteAe03v6PnTarXe3JMJfzUiqbRJQAAAAAADGe0Mz0x02u/H7lzDbJxXJcw2j8OWHha12jV0OAAAAAAAAElbR5iAAAAAAAAteAe03v6PnTarXe3JMJfzUiqbRJQAAAAAADGe0Mz0x02u/H7lzDbJxXJcw2j8OWHha12jV0OAAAAAAAAElbR5iAAAAAAAAteAe03v6PnTarXe3JMJfzUiqbRJQAAAAAADGe0Mz0x02u/H7lzDbJxXJcw2j8OWHha12jV0OAAAAAAAAElbR5iAAAAAAAAteAe03v6PnTarXe3JMJfzUiqbRJQAAAAAADGe0Mz0x02u/H7lzDbJxXJcw2j8OWHha12jV0OAAAAAAAAElbR5iAAAAAAAAteAe03v6PnTarXe3JMJfzUiqbRJQAAAAAADGe0Mz0x02u/H7lzDbJxXJcw2j8OWHha12jV0OAAAAAAAAElbR5iAAAAAAAAteAe03v6PnTarXe3JMJfzUiqbRJQAAAAAADGe0Mz0x02u/H7lzDbJxXJcw2j8OWHha12jV0OAAAAAAAAElbR5iAAAAAAAAteAe03v6PnTarXe3JMJfzUiqbRJQAAAAAADGe0Mz0x02u/H7lzDbJxXJcw2j8OWHha12jV0OAAAAAAAAElbR5iAAAAAAAAteAe03v6PnTarXe3JMJfzUiqbRJQAAAAAADGe0Mz0x02u/H7lzDbJxXJcw2j8OWHha12jV0OAAAAAAAAElbR5iAAAAAAAAteAe03v6PnTarXe3JMJfzUiqbRJQAAAAAADGe0Mz0x02u/H7lzDbJxXJcw2j8OWHha12jV0OAAAAAAAAElbR5iAAAAAAAAteAe03v6PnTarXe3JMJfzUiqbRJQAAAAAADGe0Mz0x02u/H7lzDbJxXJcw2j8OWHha12jV0OAAAAAAAAElbR5iAAAAAAAAteAe03v6PnTarXe3JMJfzUiqbRJQAAAAAADGe0Mz0x02u/H7lzDbJxXJcw2j8OWHha12jV0OAAAAAAAAElbR5iAAAAAAAAteAe03v6PnTarXe3JMJfzUiqbRJQAAAAAADGe0Mz0x02u/H7lzDbJxXJcw2j8OWHha12jV0OAAAAAAAAElbR5iAAAAAAAAteAe03v6PnTarXe3JMJfzUiqbRJQAAAAAADGe0Mz0x02u/H7lzDbJxXJcw2j8OWHha12jV0OAAAAAAAAElbR5iAAAAAAAAteAe03v6PnTarXe3JMJfzUiqbRJQAAAAAADGe0Mz0x02u/H7lzDbJxXJcw2j8OWHha12jV0OAAAAAAAAElbR5iAAAAAAAAteAe03v6PnTarXe3JMJfzUiqbRJQAAAAAADGe0Mz0x02u/H7lzDbJxXJcw2j8OWHha12jV0OAAAAAAAAElbR5iAAAAAAAAteAe03v6PnTarXe3JMJfzUiqbRJQAAAAAADGe0Mz0x02u/H7lzDbJxXJcw2j8OWHha12jV0OAAAAAAAAElbR5iAAAAAAAAteAe03v6PnTarXe3JMJfzUiqbRJQAAAAAADGe0Mz0x02u/H7lzDbJxXJcw2j8OWHha12jV0OAAAAAAAAElbR5iAAAAAAAAteAe03v6PnTarXe3JMJfzUiqbRJQAAAAAADGe0Mz0x02u/H7lzDbJxXJcw2j8OWHha12jV0OAAAAAAAAH//2Q=="/>
          <p:cNvSpPr>
            <a:spLocks noChangeAspect="1" noChangeArrowheads="1"/>
          </p:cNvSpPr>
          <p:nvPr/>
        </p:nvSpPr>
        <p:spPr bwMode="auto">
          <a:xfrm>
            <a:off x="63500" y="-136525"/>
            <a:ext cx="2162175" cy="14382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DO"/>
          </a:p>
        </p:txBody>
      </p:sp>
      <p:sp>
        <p:nvSpPr>
          <p:cNvPr id="4" name="Rectangle 3"/>
          <p:cNvSpPr/>
          <p:nvPr/>
        </p:nvSpPr>
        <p:spPr>
          <a:xfrm>
            <a:off x="-990600" y="252973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>
                <a:solidFill>
                  <a:srgbClr val="5E676C"/>
                </a:solidFill>
                <a:latin typeface="FuturaBT-Light"/>
                <a:hlinkClick r:id="rId6"/>
              </a:rPr>
              <a:t>​</a:t>
            </a:r>
            <a:endParaRPr lang="en-US" dirty="0"/>
          </a:p>
        </p:txBody>
      </p:sp>
      <p:pic>
        <p:nvPicPr>
          <p:cNvPr id="22" name="Picture 21" descr="http://t2.gstatic.com/images?q=tbn:ANd9GcSiVsR1y1cKxvPsYbeE-DGjWthLsI-m8dGGRauHhx6hxn4qopZ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836" y="1752600"/>
            <a:ext cx="530710" cy="304800"/>
          </a:xfrm>
          <a:prstGeom prst="rect">
            <a:avLst/>
          </a:prstGeom>
          <a:noFill/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24"/>
          <a:stretch/>
        </p:blipFill>
        <p:spPr>
          <a:xfrm>
            <a:off x="514652" y="2661637"/>
            <a:ext cx="566229" cy="31016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82" y="6386513"/>
            <a:ext cx="478218" cy="319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106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990600"/>
            <a:ext cx="9144000" cy="5867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onstanti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3400" y="1349514"/>
            <a:ext cx="7924800" cy="70788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- PROGRAMAS DE </a:t>
            </a:r>
            <a:r>
              <a:rPr lang="es-DO" sz="2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DOBLE TITULACIÓN </a:t>
            </a:r>
            <a:r>
              <a:rPr lang="es-DO" sz="2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EN GRADO 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DO" sz="2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0067584"/>
              </p:ext>
            </p:extLst>
          </p:nvPr>
        </p:nvGraphicFramePr>
        <p:xfrm>
          <a:off x="3352800" y="2402840"/>
          <a:ext cx="5486400" cy="3083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638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9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DO" sz="1400" dirty="0">
                          <a:solidFill>
                            <a:schemeClr val="bg1"/>
                          </a:solidFill>
                          <a:latin typeface="+mj-lt"/>
                        </a:rPr>
                        <a:t>PAÍS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DO" sz="1400" dirty="0">
                          <a:solidFill>
                            <a:schemeClr val="bg1"/>
                          </a:solidFill>
                          <a:latin typeface="+mj-lt"/>
                        </a:rPr>
                        <a:t>UNIVERSIDAD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DO" sz="1400" dirty="0">
                          <a:solidFill>
                            <a:schemeClr val="bg1"/>
                          </a:solidFill>
                          <a:latin typeface="+mj-lt"/>
                        </a:rPr>
                        <a:t>PROPÓSITO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 row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+mj-lt"/>
                          <a:ea typeface="Calibri" pitchFamily="34" charset="0"/>
                          <a:cs typeface="Tahoma" pitchFamily="34" charset="0"/>
                        </a:rPr>
                        <a:t>                                  USA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  <a:ea typeface="Calibri" pitchFamily="34" charset="0"/>
                          <a:cs typeface="Tahoma" pitchFamily="34" charset="0"/>
                        </a:rPr>
                        <a:t>- Tompkins Cortland Community College (TC3) , USA</a:t>
                      </a:r>
                      <a:endParaRPr kumimoji="0" lang="es-DO" sz="14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DO" sz="1400" b="0" dirty="0">
                          <a:solidFill>
                            <a:schemeClr val="bg1"/>
                          </a:solidFill>
                          <a:latin typeface="+mj-lt"/>
                          <a:ea typeface="Calibri" pitchFamily="34" charset="0"/>
                          <a:cs typeface="Tahoma" pitchFamily="34" charset="0"/>
                        </a:rPr>
                        <a:t>Asistiendo dos veranos a TC3 para obtener un título de grado asociado</a:t>
                      </a:r>
                      <a:endParaRPr kumimoji="0" lang="en-US" sz="14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240">
                <a:tc v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  <a:ea typeface="Calibri" pitchFamily="34" charset="0"/>
                          <a:cs typeface="Tahoma" pitchFamily="34" charset="0"/>
                        </a:rPr>
                        <a:t>- Rochester Institute of Technology (RIT), USA</a:t>
                      </a:r>
                      <a:endParaRPr kumimoji="0" lang="es-DO" sz="14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es-DO" sz="1400" b="0" dirty="0">
                          <a:solidFill>
                            <a:schemeClr val="bg1"/>
                          </a:solidFill>
                          <a:latin typeface="+mj-lt"/>
                          <a:ea typeface="Calibri" pitchFamily="34" charset="0"/>
                          <a:cs typeface="Tahoma" pitchFamily="34" charset="0"/>
                        </a:rPr>
                        <a:t>Obtener una licenciatura (</a:t>
                      </a:r>
                      <a:r>
                        <a:rPr lang="es-DO" sz="1400" b="0" dirty="0" err="1">
                          <a:solidFill>
                            <a:schemeClr val="bg1"/>
                          </a:solidFill>
                          <a:latin typeface="+mj-lt"/>
                          <a:ea typeface="Calibri" pitchFamily="34" charset="0"/>
                          <a:cs typeface="Tahoma" pitchFamily="34" charset="0"/>
                        </a:rPr>
                        <a:t>Bachelor</a:t>
                      </a:r>
                      <a:r>
                        <a:rPr lang="es-DO" sz="1400" b="0" dirty="0">
                          <a:solidFill>
                            <a:schemeClr val="bg1"/>
                          </a:solidFill>
                          <a:latin typeface="+mj-lt"/>
                          <a:ea typeface="Calibri" pitchFamily="34" charset="0"/>
                          <a:cs typeface="Tahoma" pitchFamily="34" charset="0"/>
                        </a:rPr>
                        <a:t> </a:t>
                      </a:r>
                      <a:r>
                        <a:rPr lang="es-DO" sz="1400" b="0" dirty="0" err="1">
                          <a:solidFill>
                            <a:schemeClr val="bg1"/>
                          </a:solidFill>
                          <a:latin typeface="+mj-lt"/>
                          <a:ea typeface="Calibri" pitchFamily="34" charset="0"/>
                          <a:cs typeface="Tahoma" pitchFamily="34" charset="0"/>
                        </a:rPr>
                        <a:t>Degree</a:t>
                      </a:r>
                      <a:r>
                        <a:rPr lang="es-DO" sz="1400" b="0" dirty="0">
                          <a:solidFill>
                            <a:schemeClr val="bg1"/>
                          </a:solidFill>
                          <a:latin typeface="+mj-lt"/>
                          <a:ea typeface="Calibri" pitchFamily="34" charset="0"/>
                          <a:cs typeface="Tahoma" pitchFamily="34" charset="0"/>
                        </a:rPr>
                        <a:t>, B.D.) cursando tres o cuatro trimestres en RIT.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240">
                <a:tc vMerge="1">
                  <a:txBody>
                    <a:bodyPr/>
                    <a:lstStyle/>
                    <a:p>
                      <a:pPr algn="just">
                        <a:defRPr/>
                      </a:pPr>
                      <a:endParaRPr lang="en-US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Candara" pitchFamily="34" charset="0"/>
                        <a:ea typeface="Calibri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  <a:ea typeface="Calibri" pitchFamily="34" charset="0"/>
                          <a:cs typeface="Tahoma" pitchFamily="34" charset="0"/>
                        </a:rPr>
                        <a:t>- </a:t>
                      </a:r>
                      <a:r>
                        <a:rPr lang="en-US" sz="1400" b="1" dirty="0" err="1">
                          <a:solidFill>
                            <a:schemeClr val="bg1"/>
                          </a:solidFill>
                          <a:latin typeface="+mj-lt"/>
                          <a:ea typeface="Calibri" pitchFamily="34" charset="0"/>
                          <a:cs typeface="Tahoma" pitchFamily="34" charset="0"/>
                        </a:rPr>
                        <a:t>Fairleigh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  <a:ea typeface="Calibri" pitchFamily="34" charset="0"/>
                          <a:cs typeface="Tahoma" pitchFamily="34" charset="0"/>
                        </a:rPr>
                        <a:t> Dickinson University (FDU), USA-Canada</a:t>
                      </a:r>
                      <a:endParaRPr kumimoji="0" lang="es-DO" sz="14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DO" sz="1400" b="0" dirty="0">
                          <a:solidFill>
                            <a:schemeClr val="bg1"/>
                          </a:solidFill>
                          <a:latin typeface="+mj-lt"/>
                          <a:ea typeface="Calibri" pitchFamily="34" charset="0"/>
                          <a:cs typeface="Tahoma" pitchFamily="34" charset="0"/>
                        </a:rPr>
                        <a:t>Obtener una segunda licenciatura (</a:t>
                      </a:r>
                      <a:r>
                        <a:rPr lang="es-DO" sz="1400" b="0" dirty="0" err="1">
                          <a:solidFill>
                            <a:schemeClr val="bg1"/>
                          </a:solidFill>
                          <a:latin typeface="+mj-lt"/>
                          <a:ea typeface="Calibri" pitchFamily="34" charset="0"/>
                          <a:cs typeface="Tahoma" pitchFamily="34" charset="0"/>
                        </a:rPr>
                        <a:t>Bachelor</a:t>
                      </a:r>
                      <a:r>
                        <a:rPr lang="es-DO" sz="1400" b="0" dirty="0">
                          <a:solidFill>
                            <a:schemeClr val="bg1"/>
                          </a:solidFill>
                          <a:latin typeface="+mj-lt"/>
                          <a:ea typeface="Calibri" pitchFamily="34" charset="0"/>
                          <a:cs typeface="Tahoma" pitchFamily="34" charset="0"/>
                        </a:rPr>
                        <a:t> of </a:t>
                      </a:r>
                      <a:r>
                        <a:rPr lang="es-DO" sz="1400" b="0" dirty="0" err="1">
                          <a:solidFill>
                            <a:schemeClr val="bg1"/>
                          </a:solidFill>
                          <a:latin typeface="+mj-lt"/>
                          <a:ea typeface="Calibri" pitchFamily="34" charset="0"/>
                          <a:cs typeface="Tahoma" pitchFamily="34" charset="0"/>
                        </a:rPr>
                        <a:t>Arts</a:t>
                      </a:r>
                      <a:r>
                        <a:rPr lang="es-DO" sz="1400" b="0" dirty="0">
                          <a:solidFill>
                            <a:schemeClr val="bg1"/>
                          </a:solidFill>
                          <a:latin typeface="+mj-lt"/>
                          <a:ea typeface="Calibri" pitchFamily="34" charset="0"/>
                          <a:cs typeface="Tahoma" pitchFamily="34" charset="0"/>
                        </a:rPr>
                        <a:t> in </a:t>
                      </a:r>
                      <a:r>
                        <a:rPr lang="es-DO" sz="1400" b="0" dirty="0" err="1">
                          <a:solidFill>
                            <a:schemeClr val="bg1"/>
                          </a:solidFill>
                          <a:latin typeface="+mj-lt"/>
                          <a:ea typeface="Calibri" pitchFamily="34" charset="0"/>
                          <a:cs typeface="Tahoma" pitchFamily="34" charset="0"/>
                        </a:rPr>
                        <a:t>Individualized</a:t>
                      </a:r>
                      <a:r>
                        <a:rPr lang="es-DO" sz="1400" b="0" dirty="0">
                          <a:solidFill>
                            <a:schemeClr val="bg1"/>
                          </a:solidFill>
                          <a:latin typeface="+mj-lt"/>
                          <a:ea typeface="Calibri" pitchFamily="34" charset="0"/>
                          <a:cs typeface="Tahoma" pitchFamily="34" charset="0"/>
                        </a:rPr>
                        <a:t> </a:t>
                      </a:r>
                      <a:r>
                        <a:rPr lang="es-DO" sz="1400" b="0" dirty="0" err="1">
                          <a:solidFill>
                            <a:schemeClr val="bg1"/>
                          </a:solidFill>
                          <a:latin typeface="+mj-lt"/>
                          <a:ea typeface="Calibri" pitchFamily="34" charset="0"/>
                          <a:cs typeface="Tahoma" pitchFamily="34" charset="0"/>
                        </a:rPr>
                        <a:t>Studies</a:t>
                      </a:r>
                      <a:r>
                        <a:rPr lang="es-DO" sz="1400" b="0" dirty="0">
                          <a:solidFill>
                            <a:schemeClr val="bg1"/>
                          </a:solidFill>
                          <a:latin typeface="+mj-lt"/>
                          <a:ea typeface="Calibri" pitchFamily="34" charset="0"/>
                          <a:cs typeface="Tahoma" pitchFamily="34" charset="0"/>
                        </a:rPr>
                        <a:t> - BAIS) en FDU.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kumimoji="0" lang="en-US" sz="1400" b="0" kern="1200" dirty="0">
                        <a:solidFill>
                          <a:schemeClr val="bg1"/>
                        </a:solidFill>
                        <a:latin typeface="+mj-lt"/>
                        <a:ea typeface="Calibri" pitchFamily="34" charset="0"/>
                        <a:cs typeface="Tahoma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4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327" name="Text Box 12"/>
          <p:cNvSpPr txBox="1">
            <a:spLocks noChangeArrowheads="1"/>
          </p:cNvSpPr>
          <p:nvPr/>
        </p:nvSpPr>
        <p:spPr bwMode="auto">
          <a:xfrm>
            <a:off x="830263" y="311150"/>
            <a:ext cx="770413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DO" sz="2200" b="1" dirty="0">
                <a:latin typeface="Tahoma" pitchFamily="34" charset="0"/>
              </a:rPr>
              <a:t>Pontificia Universidad Católica Madre y Maestra</a:t>
            </a:r>
          </a:p>
        </p:txBody>
      </p:sp>
      <p:sp>
        <p:nvSpPr>
          <p:cNvPr id="2052" name="AutoShape 4" descr="data:image/jpeg;base64,/9j/4AAQSkZJRgABAQAAAQABAAD/2wBDAAkGBwgHBgkIBwgKCgkLDRYPDQwMDRsUFRAWIB0iIiAdHx8kKDQsJCYxJx8fLT0tMTU3Ojo6Iys/RD84QzQ5Ojf/2wBDAQoKCg0MDRoPDxo3JR8lNzc3Nzc3Nzc3Nzc3Nzc3Nzc3Nzc3Nzc3Nzc3Nzc3Nzc3Nzc3Nzc3Nzc3Nzc3Nzc3Nzf/wAARCABQAHgDASIAAhEBAxEB/8QAGQABAQEBAQEAAAAAAAAAAAAAAAcGBQEE/8QAMBAAAgECBQIFAgUFAAAAAAAAAAECAxEEF1WU4gUhBhITMVEigRQVMkHwJUJhkaH/xAAaAQEAAwEBAQAAAAAAAAAAAAAABAUGAQIH/8QALhEAAQIGAQMBBgcAAAAAAAAAAAEEAgMVUqHREQUSMUEGISNCUYETImFxkbHB/9oADAMBAAIRAxEAPwDEgApz6sAAAAAAAAAAAAAAAAAAAAAUHLOWsLa8xlnLWFteZQQY6qu78Jox1VeX4TRPss5awtrzGWctYW15lBPJyUISm72iruwTqrtfmwmhVXd+E0T/ACzlrC2vMZZy1hbXmdfE+MsDJVKeHrxcv0J0oTq/W79m0klb5u/ue4XxjgUqdKvXipfok6tOdL6lbsm007/N19ib+J1Tt5/xNHak++q/wmjj5Zy1hbXmMs5awtrzKBCSnCM1e0ldXPSFVXd2E0cqru/CaJ9lnLWFteYyzlrC2vMoIFVd34TQqry/CaJ9lnLWFteYyzlrC2vMoIFVd34TQqry/CaJ9lnLWFteYyzlrC2vMoIFVd34TQqry/CaJ9lnLWFteYKCBVXd+E0Kq8vwmgACuK8HLnPqC6/GKn/T/Sf0eRd5W+fc6hkK0KuL61Uw6xvUq8vxE1KpQm6NPD0/L7XtaUk+1ld+1+5YdPkQzVj7vSFRxyY/rPUMRi8NPq+G6HTwuHm7ylUn6ik32ul2t/pr2Nf03w5T6fiKVbFzw+LqJr0qdOi6ff5f1O6Xd/yxiZYDqFHBRpdRxK/L7KNRUW5yhG6d0ml9+5vfBlPGdRwUOr9Ur4dYmdH0I+pU8nmhGTfmUbK3muu/72XsrG1bs5cctUiT3foq+P38h24lLCit4kVPXjHk6savUH15Rcorp8qPaHkV/Pb3817/AGsdQyEIVcH1jD0JYvqNB+vFRrYibq08RDyr6b+0ZNu3e3+DXmKfyIZSy+31hQcKgABXgAAAAAAAAAAnuZktHW64DMyWjrdcCxpLy3KFhSndmU2UI4rxGJj1v0o4CqsK5tSqRpOzbSTle/z/AMMvmZLR1uuAzMlo63XAkN2LuT3fD55RU88efueIukPIvlymz5p+H/E+BxmJp4fFznh6qcJTq0qdWHpt/wBqS8ylb+fuUShU9eqsanOMpSU/QnStZ2Ste3yve5hMzJaOt1wGZktHW64FxLedUly1hhlpz9eU/ojS/Z5zLX3Q5Q07r4qXW4UZ4GrLCwlaNV0uydl9V7/KO2T3MyWjrdcBmZLR1uuBTuGLud2/D44RE88+PuSoekPIefy5TZQgT3MyWjrdcBmZLR1uuBHpLy3KHqlO7MpsoQJ7mZLR1uuAzMlo63XAUl5blBSndmU2UIE9zMlo63XAZmS0dbrgKS8tygpTuzKbKECe5mS0dbrgBSXluUFKd2ZTZPwAbE2IAAAAAAAAAAAAAAAAAAAAB//Z"/>
          <p:cNvSpPr>
            <a:spLocks noChangeAspect="1" noChangeArrowheads="1"/>
          </p:cNvSpPr>
          <p:nvPr/>
        </p:nvSpPr>
        <p:spPr bwMode="auto">
          <a:xfrm>
            <a:off x="63500" y="-365125"/>
            <a:ext cx="1143000" cy="762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AutoShape 8" descr="data:image/jpeg;base64,/9j/4AAQSkZJRgABAQAAAQABAAD/2wBDAAkGBwgHBgkIBwgKCgkLDRYPDQwMDRsUFRAWIB0iIiAdHx8kKDQsJCYxJx8fLT0tMTU3Ojo6Iys/RD84QzQ5Ojf/2wBDAQoKCg0MDRoPDxo3JR8lNzc3Nzc3Nzc3Nzc3Nzc3Nzc3Nzc3Nzc3Nzc3Nzc3Nzc3Nzc3Nzc3Nzc3Nzc3Nzc3Nzf/wAARCABLAHwDASIAAhEBAxEB/8QAHAAAAgMAAwEAAAAAAAAAAAAAAAcEBQYBAggD/8QAPhAAAQEFBQUFBgYCAAcAAAAAAQIAAwQFEQYSF5PSFiExU1QUQVFVlAcTImGR0RUyQoGi4SNSYnGDobHi8P/EABsBAQACAwEBAAAAAAAAAAAAAAAEBgEDBQIH/8QANhEAAAIECQsDBQEAAAAAAAAAAAECAwSRBRESExQhMVTwFRZBUVJTYYGh0uFxwdEiMkKSscL/2gAMAwEAAhEDEQA/AFtJ02fVJZoZsuITMgkdhDtRuk8Te+E04U3nfXu4tIlMmhpZOII21hI2Elr90p4kpSUqX4UFDXfSo3EVrXuMeTizxks0/FjEiZXR2H3SyE14m98Jpwp31r+n8zWrkvfxOVD2hu493KncMRDj3dwhAFEpSAneKgfDUUrWvcbOmZkaRFH72fiNIpVSZ/7pUzRCRSpIIn3YiqGhTe/2u+Hfd491dzT5xJYWaTeK2HhY2MlzhyHiypJKk7t9agfsN5Pd4Dqr8W/BVunaItVlRGkhRSAkm9+a/cqDTdeu/Knc098XonEyPs5dxy5cqFAiP8V9RRT4kmqeB/1314/IYNNKOOP40W8QFfEQEpmEuk0LZ1EXEzx9VEW53kFXEXRdp476igHfxYcwMng5NNIadIjHFoXTwJhnG9IHCt4XTxr+9P01qZDoQAcSE2R7Yq0gJ9+B8VF8QUAppuqd9Rdp3/mHV6iWrgJ0bRpjRahb+rpBFwFRNVFQCaVNSfnT9NalKOyM/e3+AOknk8FLZs7dW5ho+Cg3rgrdkIUkqJAunga0vVI3Upv8DaWAsvMrQuY95KXSC6dPUgh69FRUGgrQV3d+5vg7JfTuHV7S0zFEOIS64V7u4qhFUgUTvAv1p3Up/wAJs/ZnbF9ZlxMXcJBO3zt++Soe9eGqQAaCoAr/AM6BoEJmikypmsPVZZbo9x0YJNoRa0TZiI064o/SsaDDW0nIcZ4Yw1tJyHGeGtsWY7yuGzVMYsx3lcNmq+zVOSy6zFynYf2EenyKnDW0nIh88MYa2k5DjPDW2LMd5XDZqvsxizHeVw2ar7MksuswnYf2EenyKnDW0nIcZ4Yw1tJyIfPDW2LMd5XDZqmMWY7yuGzVfZkll1mE7D+wj0+RU4a2k5DjPDGGtpORD54a2xZjvK4bNV9m4xZjvK4bNUySy6zCdh/YR6fIUMmRZ5UkmipsuJTMgkdhDokJJ4mvwkDhTfxr3cWtnC1vZnKk+0IRrqVOoYiGuurpCAKJQAE7xu4biONfGqkzqz65JNFTV8/RMgkdhQgm6ojea/CaeG87691KtcJU/iZnK0+0UxsPLHUMezK92UqCBQJSKCpG4buO+pPjeln3Hb72fj7j54Qr1PJl+DGHdiLNlRHVCygUJvfmvXa3qbq0+VO5pzxaoebzFPs57a8l64UCJJc31FFPiSQpNQD4b6/9hEU8m4kaoRCYpVlO20DwoF0m9+e/d403VpTuo04qfQs2mA9m5jX8uXCjtC/dXiUb7ySCKgHw4niG8njVo+7iAiOvw505kT2yKoxdowo++TS8Eq30KapoaV491O/i3R8mWPoCcvLQ9rTadb+86dgFKVKP5ioBFATUn50/TWp7uxBQzyQvrGPIx9Pin/Oil4O3lNxSLoB/NSvAXN/GrcRDuXRMDOX1pHkYi06n9XTogpC1brxULtBWtfnTdRs6Y6/9W/wBJdvBGTxwr2kmPdOBCXYdYdXVXSKoAATvAv1p3cD4NrfYnD2efwk3M4cwNQ/R7kRikKUE0PeaV7t4AbKha46dw59pS46Hh0QhEOv3RQaEAoAATvAv18RwPCjTfZrZCKtO4mL2CfuXDtw9Sm6+JUd4JG8Ch+jQm+MmVKIo7Kist0CYwIq0mhElicgq69NgdHYLE8mSfV2x2CxPJkn1dtisKZr18F/P7MYUzXr4L+f2atSlm7FimGG+m4xtewWJ5Mk+rtjsFieTJPq7bFYUzXr4L+f2YwpmvXwX8/syUs3YTDDfTcY2vYLE8mSfV2x2CxPJkn1dtisKZr18F/P7MYUzXr4L+f2ZKWbsJhhvpuMbXsFieTJPq7bnsFieRJPq7bE4UzXr4L+f2YwpmvXwX8/syUs3YTDDfTcYUsmRZxUkmhmzyJTMgkdhS7UbqjxNfhIHCm/x7uLSpXN4OczSAd21jH65ZBuC7d+5TQoSALqAEpqRu+XjXx9CbWWO6uDyDpY2ssd1cHkHS3fOFlZxnF1s9KhXcntW7S/Ux5vM5eBwZIIx6ZD2r3gdG7Ui9+et2t6ny/Zps1nEJJJxFiw0a/RLolwHbwvUAqWCPiTRSagf/fIeg9rLHdXB5B0sbWWO6yDyDpbGVVUf29Sr9agye1btJxjz0/jJNK5fJo+zkVEonjqpiSvel2qhoU1TQnfTdwp38W6oiZJMpPNo6eRMSq0D57fcXNyFnvJomgrX96fp7/Q+1ljurg8g6WNrLHdZB5B0syqr1V646/SywMntW7S/Ux59lk3gZ9OHby3cdEvIZzDl06eOkgKT/qKJTvAJJ/bv4Gz9ntrY+zzmPdysOUu371Kil8m+oUBpvFP/AAzv2ssd1cHkHSwLWWOHCMgx/wBA6WjtTeguVGrQ+mOLTUUXASmNlXKFxJrVBpkWiI6+gX2J9ofGCyf7bnE+0PjBZP8AbMHa2x/WwmSdLG1tj+thMk6W5EhLe4eO3SFNwPr2hfYn2h8YLJ/tjE+0PjBZP9swdrbH9bCZJ0sbW2P62EyTpZIS3uHjNIU3A+vaF7ifaHxgsn+25xPtD4wWT/bMHa2x/WwmSdLG1tj+thMk6WSEt7h4xSFNwPr2hfYn2h8YLJ/tuMT7Q+MFk/2zC2tsf1sJknSxtbY/rYTIOlkhLe4eFIU3A+vaM5hI583eZA1MYSOfN3mQNTZzaO3fMmXoxoY2jt3zJl6MaG1ymfYPHMTJqFryg8u0aPCRz5u8yBqYwkc+bvMgamzm0du+ZMvRjQxtHbvmTL0Y0MlM+weOYTULXlB5do0eEjnzd5kDUxhI583eZA1NnNo7d8yZejGhjaO3fMmXoxoZKZ9g8cwmoWvKDy7Ro8JHPm7zIGpjCRz5u8yBqbObR275ky9GNDG0du+ZMvRjQyUz7B45hNQteUHl2jR4SOfN3mQNTGErnzh5kDU2c2jt3zJl6MaGNo7d8yZejGhkbPsHjmE1C95QeXaNHhI583eZA1MYSOfN3mQNTZzaO3fMmXoxoY2jt3zJl6MaGRs+weOYTULXlB5do0eEjnzd5kDUxhI583eZA1NnNo7d8yZejGhjaO3fMmXoxoZKZ9g8cwmoWvKDy7Ro8JHPm7zIGpjCRx5w8yBqbObR275ky9GNDG0du+ZMvR/+jJTPsHjmE1C15QeXaNrilIenmGUnUxilIenmGUnUybYbVTVom5sMPF/gOTFKQ9PMMpOpjFKQ9PMMpOpk2wymrQzYYeL/AAHJilIenmGUnUxilIenmGUnUybYZTVoZsMPF/gOTFKQ9PMMpOpjFKQ9PMMpOpk2wymrQzYYeL/AcmKUh6eYZSdTGKUh6eYZSdTJthlNWhmww8X+A5MUpD08wyk6mMUpD08wyk6mTbDKatDNhh4v8ByYpSHp5hlJ1MYpSHp5hlJ1Mm2GU1aGbDDxf4DkxSkPTzDKTqYxSkPTzDKTqZNsMpq0M2GHi/wP/9k="/>
          <p:cNvSpPr>
            <a:spLocks noChangeAspect="1" noChangeArrowheads="1"/>
          </p:cNvSpPr>
          <p:nvPr/>
        </p:nvSpPr>
        <p:spPr bwMode="auto">
          <a:xfrm>
            <a:off x="63500" y="-327025"/>
            <a:ext cx="1162050" cy="695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 descr="http://t2.gstatic.com/images?q=tbn:ANd9GcSiVsR1y1cKxvPsYbeE-DGjWthLsI-m8dGGRauHhx6hxn4qopZ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3622040"/>
            <a:ext cx="530710" cy="304800"/>
          </a:xfrm>
          <a:prstGeom prst="rect">
            <a:avLst/>
          </a:prstGeom>
          <a:noFill/>
        </p:spPr>
      </p:pic>
      <p:sp>
        <p:nvSpPr>
          <p:cNvPr id="2050" name="AutoShape 2" descr="data:image/jpeg;base64,/9j/4AAQSkZJRgABAQAAAQABAAD/2wBDAAkGBwgHBgkIBwgKCgkLDRYPDQwMDRsUFRAWIB0iIiAdHx8kKDQsJCYxJx8fLT0tMTU3Ojo6Iys/RD84QzQ5Ojf/2wBDAQoKCg0MDRoPDxo3JR8lNzc3Nzc3Nzc3Nzc3Nzc3Nzc3Nzc3Nzc3Nzc3Nzc3Nzc3Nzc3Nzc3Nzc3Nzc3Nzc3Nzf/wAARCABaAIcDASIAAhEBAxEB/8QAGwABAAMBAQEBAAAAAAAAAAAAAAUGBwMEAgj/xAA5EAABAwICBQoFAwQDAAAAAAABAAIDBBEFBhIhMTZRBxMUFTRBUlORknFzdLKzIjJhQmJjgaGi4f/EABsBAAEFAQEAAAAAAAAAAAAAAAQAAgMFBgcB/8QALREAAgECAwcDAwUAAAAAAAAAAAECAwQRMnESEyExMzRRBnLBFCJSBRVBobH/2gAMAwEAAhEDEQA/AK3gFa5oOlrCmusG+Eqs4LsKlVWTeDMhXk41GkSPWDfCU6wb4VHIm7TIt7IkesG+FWfk6qGVOZHRlgI6K86xf+pio6t/JbvS/wCjk+5ifTk9tBVnOTrxT8mrcxD5UfsCcxD5UfsC6IrI1Rz5iHyo/YE5iHyo/YF0RIRz5iHyo/YFjmc6xkOa8Tj5toDJGgWH+NpWzrC8+b44t81n42Ia5bUVqX3p6CncyT/H5R4+sWeAeidYs8A9FGogtpmw3FPwSXWLPAPROsWeAeijUXu0xbin4L3lueKSmJ5sX+CLy5U7IiKg/tM1eQiqzRQsF2FSqisF2FSqHqczktz1GEREwgCt/JbvS/6OT7mKoK38lu9L/o5PuYnU861C7HuIamtIiK0NaEUVWZkwWiq30lViMEc7LabSf2XFwHHYDYg61JRSxzRtkhe2SNwu1zCCCP4KapJvBM9cWuLR9rC8+b44t81n42LdFhefN8cW+az8bFBdZVqX/pzupe35RAoiIE2gRESEXHKnZCiZU7IURcMpl73ryKFguwqVUVguwqVUFTmciueowiImEAVv5Ld6X/RyfcxVBW/kt3pf9HJ9zE+nnWoXY9xDU1lxDWkuIAAuSVQ8zVb6uZvQcXM1HiIZoNpJP1QxMJ5197WDR3m4N/032BWOsr8RGPigpooRA6hkkY9+ld01xojVqDR3nXrcP90Siq58QrZqyhnMM9TowTMJj0C8uJdA5rtbtZdouba4dY62o6q+Brov7lqVEvLmMYXyPYBZmnrIFtl+7YNWxT+TcefgWIsaZA2hnkAqGH9rb6tO/dbj3gW4Wj8RwnEMLk05KCaODny2n5xhcHWN2tPHh/PddSjKTDMducLjdBUAFs1Fe+iCbFzD3gX2Wvq1qopxqKeKeDX9ltOUHHBrgzYFhefN8cW+az8bFrmGYnVVuN4rSSUjY6WjexkU2ncyuLbn9PdbV8VkefN8cW+az8bFZXWRahHpt43Uva/9RAoiII2oRESEXHKnZCiZU7IURcMpl73ryKFguwqVUVguwqVUFTmciueowiImEAVv5Ld6X/RyfcxVBW/kt3pf9HJ9zE+nnWoXY9xDU0HMeFTYgKWpopnRVlHJzkR0yGOHe1wsbg2HptVMr2UGOuOMDC39MjcBJTsc6GohN7DRMf772JBI79vctMUTjGXMKxgh9dTkyDZJHI6N2y21pF/98BwCs+GPFYmpnDFcDNRhs0EjKSixKsbTkackbpBLNcf0xtAFnbb/AAUwx82G1cNTWz1uJVEj2NoqGFlhEbWEsoBtqNx8bnu/TZXZSp3zyOkr8RdDIHtdD0l4Ba4AWuDfuHp/LryOB4DhuBUrafDKYRMBJuSXON7X1nX3DVs1IelRlHFyeL88hKGy1s8Fqzz5SwIZfwltI6eSone8yTTPcTpvO0jgP/TtJKyXPm+OLfNZ+Ni3RYXnzfHFvms/GxNusi1NH6aSVzJL8flECiIgjahERIRccqdkKJlTshRFwymXvevIoWC7CpVRWC7CpVQVOZyK56jCIiYQBW/kt3pf9HJ9zFUFb+S3el/0cn3MTqedahdj3ENTWkRFaGtCIiQgsLz5vji3zWfjYt0WF583xxb5rPxsQ11lWpoPTndS9vyiBREQJtAiIkIuOVOyFEyp2REXDKZe968jP8JlbHcO1KS6THxVciJ16+5drnimShizl9W2Upt4k70mPinSY+KgrnilzxXm7RF9JHyTvSY+KtfJnXQRZmc6R1h0SQf9mLN7nipbK73sxa7HOaeZdsNu8J0Ka2kEWtsoVovH+T9D9b0nmD1Trek8weqybn5fNf7inPy+a/3FHGhNZ63pPMHqnW9J5g9Vk3Py+a/3FOfl81/uKQjWet6TzP8AlYnnmrifm/FXNcC0yMI1/wCNik+fm81/uKoWYXuOOVZLnE6TdZP9jVBcLGKRc/otZ0a8pLx8o9vSY+I9U6THxHqoLSd4j6ppO8R9UJu0aX9wn4J3pMfEeqdJZxHqoLSd4j6oXOt+4+q93aF9fPwaRlXEacQmNzrOCKkYa9wFw4g/FFJF4LAFr0Y1Z7fLE//Z"/>
          <p:cNvSpPr>
            <a:spLocks noChangeAspect="1" noChangeArrowheads="1"/>
          </p:cNvSpPr>
          <p:nvPr/>
        </p:nvSpPr>
        <p:spPr bwMode="auto">
          <a:xfrm>
            <a:off x="63500" y="-411163"/>
            <a:ext cx="1285875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AutoShape 4" descr="data:image/jpeg;base64,/9j/4AAQSkZJRgABAQAAAQABAAD/2wBDAAkGBwgHBgkIBwgKCgkLDRYPDQwMDRsUFRAWIB0iIiAdHx8kKDQsJCYxJx8fLT0tMTU3Ojo6Iys/RD84QzQ5Ojf/2wBDAQoKCg0MDRoPDxo3JR8lNzc3Nzc3Nzc3Nzc3Nzc3Nzc3Nzc3Nzc3Nzc3Nzc3Nzc3Nzc3Nzc3Nzc3Nzc3Nzc3Nzf/wAARCABaAIcDASIAAhEBAxEB/8QAGwABAAMBAQEBAAAAAAAAAAAAAAUGBwMEAgj/xAA5EAABAwICBQoFAwQDAAAAAAABAAIDBBEFBhIhMTZRBxMUFTRBUlORknFzdLKzIjJhQmJjgaGi4f/EABsBAAEFAQEAAAAAAAAAAAAAAAQAAgMFBgcB/8QALREAAgECAwcDAwUAAAAAAAAAAAECAwQRMnESEyExMzRRBnLBFCJSBRVBobH/2gAMAwEAAhEDEQA/AK3gFa5oOlrCmusG+Eqs4LsKlVWTeDMhXk41GkSPWDfCU6wb4VHIm7TIt7IkesG+FWfk6qGVOZHRlgI6K86xf+pio6t/JbvS/wCjk+5ifTk9tBVnOTrxT8mrcxD5UfsCcxD5UfsC6IrI1Rz5iHyo/YE5iHyo/YF0RIRz5iHyo/YFjmc6xkOa8Tj5toDJGgWH+NpWzrC8+b44t81n42Ia5bUVqX3p6CncyT/H5R4+sWeAeidYs8A9FGogtpmw3FPwSXWLPAPROsWeAeijUXu0xbin4L3lueKSmJ5sX+CLy5U7IiKg/tM1eQiqzRQsF2FSqisF2FSqHqczktz1GEREwgCt/JbvS/6OT7mKoK38lu9L/o5PuYnU861C7HuIamtIiK0NaEUVWZkwWiq30lViMEc7LabSf2XFwHHYDYg61JRSxzRtkhe2SNwu1zCCCP4KapJvBM9cWuLR9rC8+b44t81n42LdFhefN8cW+az8bFBdZVqX/pzupe35RAoiIE2gRESEXHKnZCiZU7IURcMpl73ryKFguwqVUVguwqVUFTmciueowiImEAVv5Ld6X/RyfcxVBW/kt3pf9HJ9zE+nnWoXY9xDU1lxDWkuIAAuSVQ8zVb6uZvQcXM1HiIZoNpJP1QxMJ5197WDR3m4N/032BWOsr8RGPigpooRA6hkkY9+ld01xojVqDR3nXrcP90Siq58QrZqyhnMM9TowTMJj0C8uJdA5rtbtZdouba4dY62o6q+Brov7lqVEvLmMYXyPYBZmnrIFtl+7YNWxT+TcefgWIsaZA2hnkAqGH9rb6tO/dbj3gW4Wj8RwnEMLk05KCaODny2n5xhcHWN2tPHh/PddSjKTDMducLjdBUAFs1Fe+iCbFzD3gX2Wvq1qopxqKeKeDX9ltOUHHBrgzYFhefN8cW+az8bFrmGYnVVuN4rSSUjY6WjexkU2ncyuLbn9PdbV8VkefN8cW+az8bFZXWRahHpt43Uva/9RAoiII2oRESEXHKnZCiZU7IURcMpl73ryKFguwqVUVguwqVUFTmciueowiImEAVv5Ld6X/RyfcxVBW/kt3pf9HJ9zE+nnWoXY9xDU0HMeFTYgKWpopnRVlHJzkR0yGOHe1wsbg2HptVMr2UGOuOMDC39MjcBJTsc6GohN7DRMf772JBI79vctMUTjGXMKxgh9dTkyDZJHI6N2y21pF/98BwCs+GPFYmpnDFcDNRhs0EjKSixKsbTkackbpBLNcf0xtAFnbb/AAUwx82G1cNTWz1uJVEj2NoqGFlhEbWEsoBtqNx8bnu/TZXZSp3zyOkr8RdDIHtdD0l4Ba4AWuDfuHp/LryOB4DhuBUrafDKYRMBJuSXON7X1nX3DVs1IelRlHFyeL88hKGy1s8Fqzz5SwIZfwltI6eSone8yTTPcTpvO0jgP/TtJKyXPm+OLfNZ+Ni3RYXnzfHFvms/GxNusi1NH6aSVzJL8flECiIgjahERIRccqdkKJlTshRFwymXvevIoWC7CpVRWC7CpVQVOZyK56jCIiYQBW/kt3pf9HJ9zFUFb+S3el/0cn3MTqedahdj3ENTWkRFaGtCIiQgsLz5vji3zWfjYt0WF583xxb5rPxsQ11lWpoPTndS9vyiBREQJtAiIkIuOVOyFEyp2REXDKZe968jP8JlbHcO1KS6THxVciJ16+5drnimShizl9W2Upt4k70mPinSY+KgrnilzxXm7RF9JHyTvSY+KtfJnXQRZmc6R1h0SQf9mLN7nipbK73sxa7HOaeZdsNu8J0Ka2kEWtsoVovH+T9D9b0nmD1Trek8weqybn5fNf7inPy+a/3FHGhNZ63pPMHqnW9J5g9Vk3Py+a/3FOfl81/uKQjWet6TzP8AlYnnmrifm/FXNcC0yMI1/wCNik+fm81/uKoWYXuOOVZLnE6TdZP9jVBcLGKRc/otZ0a8pLx8o9vSY+I9U6THxHqoLSd4j6ppO8R9UJu0aX9wn4J3pMfEeqdJZxHqoLSd4j6oXOt+4+q93aF9fPwaRlXEacQmNzrOCKkYa9wFw4g/FFJF4LAFr0Y1Z7fLE//Z"/>
          <p:cNvSpPr>
            <a:spLocks noChangeAspect="1" noChangeArrowheads="1"/>
          </p:cNvSpPr>
          <p:nvPr/>
        </p:nvSpPr>
        <p:spPr bwMode="auto">
          <a:xfrm>
            <a:off x="63500" y="-411163"/>
            <a:ext cx="1285875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4" cstate="print"/>
          <a:srcRect l="35625" t="15625" r="21250" b="19531"/>
          <a:stretch>
            <a:fillRect/>
          </a:stretch>
        </p:blipFill>
        <p:spPr bwMode="auto">
          <a:xfrm>
            <a:off x="457200" y="2362200"/>
            <a:ext cx="2723921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5" descr="LogoPUCMM_511PX_RGB_300DPI_FC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76200"/>
            <a:ext cx="831271" cy="83127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5293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990600"/>
            <a:ext cx="9144000" cy="5867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onstanti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9278" y="1726721"/>
            <a:ext cx="2959643" cy="178510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2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- PROGRAMAS DE </a:t>
            </a:r>
            <a:r>
              <a:rPr lang="es-DO" sz="2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MOVILIDAD INTERNACIONAL ESTUDIANTIL</a:t>
            </a:r>
            <a:r>
              <a:rPr lang="es-DO" sz="2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DO" sz="22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/>
          </p:nvPr>
        </p:nvGraphicFramePr>
        <p:xfrm>
          <a:off x="3048000" y="1595564"/>
          <a:ext cx="5644878" cy="4267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885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6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es-DO" sz="1600" dirty="0">
                          <a:solidFill>
                            <a:schemeClr val="bg1"/>
                          </a:solidFill>
                          <a:latin typeface="+mj-lt"/>
                        </a:rPr>
                        <a:t>PAÍS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DO" sz="1600" dirty="0">
                          <a:solidFill>
                            <a:schemeClr val="bg1"/>
                          </a:solidFill>
                          <a:latin typeface="+mj-lt"/>
                        </a:rPr>
                        <a:t>UNIVERSIDAD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6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México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DO" sz="1600" b="1" dirty="0">
                          <a:solidFill>
                            <a:schemeClr val="bg1"/>
                          </a:solidFill>
                          <a:latin typeface="+mj-lt"/>
                        </a:rPr>
                        <a:t>Instituto Politécnico Nacional de México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6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Alemania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DO" sz="1600" b="1" dirty="0">
                          <a:solidFill>
                            <a:schemeClr val="bg1"/>
                          </a:solidFill>
                          <a:latin typeface="+mj-lt"/>
                        </a:rPr>
                        <a:t>Universidad </a:t>
                      </a:r>
                      <a:r>
                        <a:rPr lang="es-DO" sz="1600" b="1" dirty="0" err="1">
                          <a:solidFill>
                            <a:schemeClr val="bg1"/>
                          </a:solidFill>
                          <a:latin typeface="+mj-lt"/>
                        </a:rPr>
                        <a:t>Trier</a:t>
                      </a:r>
                      <a:endParaRPr lang="es-DO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6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Brasil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DO" sz="1600" b="1" dirty="0">
                          <a:solidFill>
                            <a:schemeClr val="bg1"/>
                          </a:solidFill>
                          <a:latin typeface="+mj-lt"/>
                        </a:rPr>
                        <a:t>Pontificia Universidad Católica de </a:t>
                      </a:r>
                      <a:r>
                        <a:rPr lang="es-DO" sz="1600" b="1" dirty="0" err="1">
                          <a:solidFill>
                            <a:schemeClr val="bg1"/>
                          </a:solidFill>
                          <a:latin typeface="+mj-lt"/>
                        </a:rPr>
                        <a:t>Campinas</a:t>
                      </a:r>
                      <a:endParaRPr lang="es-DO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6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    Rep.</a:t>
                      </a:r>
                      <a:r>
                        <a:rPr kumimoji="0" lang="es-DO" sz="1600" kern="1200" baseline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DO" sz="1600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Checha</a:t>
                      </a:r>
                      <a:endParaRPr kumimoji="0" lang="es-DO" sz="16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DO" sz="1600" b="1" dirty="0" err="1">
                          <a:solidFill>
                            <a:schemeClr val="bg1"/>
                          </a:solidFill>
                          <a:latin typeface="+mj-lt"/>
                        </a:rPr>
                        <a:t>Czech</a:t>
                      </a:r>
                      <a:r>
                        <a:rPr lang="es-DO" sz="1600" b="1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DO" sz="1600" b="1" dirty="0" err="1">
                          <a:solidFill>
                            <a:schemeClr val="bg1"/>
                          </a:solidFill>
                          <a:latin typeface="+mj-lt"/>
                        </a:rPr>
                        <a:t>Technical</a:t>
                      </a:r>
                      <a:r>
                        <a:rPr lang="es-DO" sz="1600" b="1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DO" sz="1600" b="1" dirty="0" err="1">
                          <a:solidFill>
                            <a:schemeClr val="bg1"/>
                          </a:solidFill>
                          <a:latin typeface="+mj-lt"/>
                        </a:rPr>
                        <a:t>University</a:t>
                      </a:r>
                      <a:r>
                        <a:rPr lang="es-DO" sz="1600" b="1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6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DO" sz="1600" b="1" dirty="0" err="1">
                          <a:solidFill>
                            <a:schemeClr val="bg1"/>
                          </a:solidFill>
                          <a:latin typeface="+mj-lt"/>
                        </a:rPr>
                        <a:t>Technical</a:t>
                      </a:r>
                      <a:r>
                        <a:rPr lang="es-DO" sz="1600" b="1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DO" sz="1600" b="1" dirty="0" err="1">
                          <a:solidFill>
                            <a:schemeClr val="bg1"/>
                          </a:solidFill>
                          <a:latin typeface="+mj-lt"/>
                        </a:rPr>
                        <a:t>University</a:t>
                      </a:r>
                      <a:r>
                        <a:rPr lang="es-DO" sz="1600" b="1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s-DO" sz="1600" b="1" dirty="0" err="1">
                          <a:solidFill>
                            <a:schemeClr val="bg1"/>
                          </a:solidFill>
                          <a:latin typeface="+mj-lt"/>
                        </a:rPr>
                        <a:t>Sofia</a:t>
                      </a:r>
                      <a:endParaRPr lang="es-DO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6716935"/>
                  </a:ext>
                </a:extLst>
              </a:tr>
              <a:tr h="28448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6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DO" sz="1600" b="1" dirty="0">
                          <a:solidFill>
                            <a:schemeClr val="bg1"/>
                          </a:solidFill>
                          <a:latin typeface="+mj-lt"/>
                        </a:rPr>
                        <a:t>Instituto Superior Técnico-Universidad de Lisboa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2934068"/>
                  </a:ext>
                </a:extLst>
              </a:tr>
              <a:tr h="284480">
                <a:tc rowSpan="5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6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España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6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DO" sz="1600" b="1" dirty="0">
                          <a:solidFill>
                            <a:schemeClr val="bg1"/>
                          </a:solidFill>
                          <a:latin typeface="+mj-lt"/>
                        </a:rPr>
                        <a:t>Universidad Politécnica de Madrid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48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6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Universitat</a:t>
                      </a:r>
                      <a:r>
                        <a:rPr kumimoji="0" lang="es-DO" sz="16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de les Illes </a:t>
                      </a:r>
                      <a:r>
                        <a:rPr kumimoji="0" lang="es-DO" sz="16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Balers</a:t>
                      </a:r>
                      <a:endParaRPr lang="es-DO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48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6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Universidad de Santiago de Compostela</a:t>
                      </a:r>
                      <a:endParaRPr lang="es-DO" sz="16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480">
                <a:tc v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DO" sz="1600" b="1" dirty="0" err="1">
                          <a:solidFill>
                            <a:schemeClr val="bg1"/>
                          </a:solidFill>
                          <a:latin typeface="+mj-lt"/>
                        </a:rPr>
                        <a:t>Univerasitat</a:t>
                      </a:r>
                      <a:r>
                        <a:rPr lang="es-DO" sz="1600" b="1" dirty="0">
                          <a:solidFill>
                            <a:schemeClr val="bg1"/>
                          </a:solidFill>
                          <a:latin typeface="+mj-lt"/>
                        </a:rPr>
                        <a:t> Autónoma de Barcelona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7210276"/>
                  </a:ext>
                </a:extLst>
              </a:tr>
              <a:tr h="284480">
                <a:tc v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DO" sz="1600" b="1" dirty="0">
                          <a:solidFill>
                            <a:schemeClr val="bg1"/>
                          </a:solidFill>
                          <a:latin typeface="+mj-lt"/>
                        </a:rPr>
                        <a:t>Universidad de Alcalá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6063299"/>
                  </a:ext>
                </a:extLst>
              </a:tr>
            </a:tbl>
          </a:graphicData>
        </a:graphic>
      </p:graphicFrame>
      <p:sp>
        <p:nvSpPr>
          <p:cNvPr id="2052" name="AutoShape 4" descr="data:image/jpeg;base64,/9j/4AAQSkZJRgABAQAAAQABAAD/2wBDAAkGBwgHBgkIBwgKCgkLDRYPDQwMDRsUFRAWIB0iIiAdHx8kKDQsJCYxJx8fLT0tMTU3Ojo6Iys/RD84QzQ5Ojf/2wBDAQoKCg0MDRoPDxo3JR8lNzc3Nzc3Nzc3Nzc3Nzc3Nzc3Nzc3Nzc3Nzc3Nzc3Nzc3Nzc3Nzc3Nzc3Nzc3Nzc3Nzf/wAARCABQAHgDASIAAhEBAxEB/8QAGQABAQEBAQEAAAAAAAAAAAAAAAcGBQEE/8QAMBAAAgECBQIFAgUFAAAAAAAAAAECAxEEF1WU4gUhBhITMVEigRQVMkHwJUJhkaH/xAAaAQEAAwEBAQAAAAAAAAAAAAAABAUGAQIH/8QALhEAAQIGAQMBBgcAAAAAAAAAAAEEAgMVUqHREQUSMUEGISNCUYETImFxkbHB/9oADAMBAAIRAxEAPwDEgApz6sAAAAAAAAAAAAAAAAAAAAAUHLOWsLa8xlnLWFteZQQY6qu78Jox1VeX4TRPss5awtrzGWctYW15lBPJyUISm72iruwTqrtfmwmhVXd+E0T/ACzlrC2vMZZy1hbXmdfE+MsDJVKeHrxcv0J0oTq/W79m0klb5u/ue4XxjgUqdKvXipfok6tOdL6lbsm007/N19ib+J1Tt5/xNHak++q/wmjj5Zy1hbXmMs5awtrzKBCSnCM1e0ldXPSFVXd2E0cqru/CaJ9lnLWFteYyzlrC2vMoIFVd34TQqry/CaJ9lnLWFteYyzlrC2vMoIFVd34TQqry/CaJ9lnLWFteYyzlrC2vMoIFVd34TQqry/CaJ9lnLWFteYKCBVXd+E0Kq8vwmgACuK8HLnPqC6/GKn/T/Sf0eRd5W+fc6hkK0KuL61Uw6xvUq8vxE1KpQm6NPD0/L7XtaUk+1ld+1+5YdPkQzVj7vSFRxyY/rPUMRi8NPq+G6HTwuHm7ylUn6ik32ul2t/pr2Nf03w5T6fiKVbFzw+LqJr0qdOi6ff5f1O6Xd/yxiZYDqFHBRpdRxK/L7KNRUW5yhG6d0ml9+5vfBlPGdRwUOr9Ur4dYmdH0I+pU8nmhGTfmUbK3muu/72XsrG1bs5cctUiT3foq+P38h24lLCit4kVPXjHk6savUH15Rcorp8qPaHkV/Pb3817/AGsdQyEIVcH1jD0JYvqNB+vFRrYibq08RDyr6b+0ZNu3e3+DXmKfyIZSy+31hQcKgABXgAAAAAAAAAAnuZktHW64DMyWjrdcCxpLy3KFhSndmU2UI4rxGJj1v0o4CqsK5tSqRpOzbSTle/z/AMMvmZLR1uuAzMlo63XAkN2LuT3fD55RU88efueIukPIvlymz5p+H/E+BxmJp4fFznh6qcJTq0qdWHpt/wBqS8ylb+fuUShU9eqsanOMpSU/QnStZ2Ste3yve5hMzJaOt1wGZktHW64FxLedUly1hhlpz9eU/ojS/Z5zLX3Q5Q07r4qXW4UZ4GrLCwlaNV0uydl9V7/KO2T3MyWjrdcBmZLR1uuBTuGLud2/D44RE88+PuSoekPIefy5TZQgT3MyWjrdcBmZLR1uuBHpLy3KHqlO7MpsoQJ7mZLR1uuAzMlo63XAUl5blBSndmU2UIE9zMlo63XAZmS0dbrgKS8tygpTuzKbKECe5mS0dbrgBSXluUFKd2ZTZPwAbE2IAAAAAAAAAAAAAAAAAAAAB//Z"/>
          <p:cNvSpPr>
            <a:spLocks noChangeAspect="1" noChangeArrowheads="1"/>
          </p:cNvSpPr>
          <p:nvPr/>
        </p:nvSpPr>
        <p:spPr bwMode="auto">
          <a:xfrm>
            <a:off x="63500" y="-365125"/>
            <a:ext cx="1143000" cy="762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AutoShape 8" descr="data:image/jpeg;base64,/9j/4AAQSkZJRgABAQAAAQABAAD/2wBDAAkGBwgHBgkIBwgKCgkLDRYPDQwMDRsUFRAWIB0iIiAdHx8kKDQsJCYxJx8fLT0tMTU3Ojo6Iys/RD84QzQ5Ojf/2wBDAQoKCg0MDRoPDxo3JR8lNzc3Nzc3Nzc3Nzc3Nzc3Nzc3Nzc3Nzc3Nzc3Nzc3Nzc3Nzc3Nzc3Nzc3Nzc3Nzc3Nzf/wAARCABLAHwDASIAAhEBAxEB/8QAHAAAAgMAAwEAAAAAAAAAAAAAAAcEBQYBAggD/8QAPhAAAQEFBQUFBgYCAAcAAAAAAQIAAwQFEQYSF5PSFiExU1QUQVFVlAcTImGR0RUyQoGi4SNSYnGDobHi8P/EABsBAQACAwEBAAAAAAAAAAAAAAAEBgEDBQIH/8QANhEAAAIECQsDBQEAAAAAAAAAAAECAwSRBRESExQhMVTwFRZBUVJTYYGh0uFxwdEiMkKSscL/2gAMAwEAAhEDEQA/AFtJ02fVJZoZsuITMgkdhDtRuk8Te+E04U3nfXu4tIlMmhpZOII21hI2Elr90p4kpSUqX4UFDXfSo3EVrXuMeTizxks0/FjEiZXR2H3SyE14m98Jpwp31r+n8zWrkvfxOVD2hu493KncMRDj3dwhAFEpSAneKgfDUUrWvcbOmZkaRFH72fiNIpVSZ/7pUzRCRSpIIn3YiqGhTe/2u+Hfd491dzT5xJYWaTeK2HhY2MlzhyHiypJKk7t9agfsN5Pd4Dqr8W/BVunaItVlRGkhRSAkm9+a/cqDTdeu/Knc098XonEyPs5dxy5cqFAiP8V9RRT4kmqeB/1314/IYNNKOOP40W8QFfEQEpmEuk0LZ1EXEzx9VEW53kFXEXRdp476igHfxYcwMng5NNIadIjHFoXTwJhnG9IHCt4XTxr+9P01qZDoQAcSE2R7Yq0gJ9+B8VF8QUAppuqd9Rdp3/mHV6iWrgJ0bRpjRahb+rpBFwFRNVFQCaVNSfnT9NalKOyM/e3+AOknk8FLZs7dW5ho+Cg3rgrdkIUkqJAunga0vVI3Upv8DaWAsvMrQuY95KXSC6dPUgh69FRUGgrQV3d+5vg7JfTuHV7S0zFEOIS64V7u4qhFUgUTvAv1p3Up/wAJs/ZnbF9ZlxMXcJBO3zt++Soe9eGqQAaCoAr/AM6BoEJmikypmsPVZZbo9x0YJNoRa0TZiI064o/SsaDDW0nIcZ4Yw1tJyHGeGtsWY7yuGzVMYsx3lcNmq+zVOSy6zFynYf2EenyKnDW0nIh88MYa2k5DjPDW2LMd5XDZqvsxizHeVw2ar7MksuswnYf2EenyKnDW0nIcZ4Yw1tJyIfPDW2LMd5XDZqmMWY7yuGzVfZkll1mE7D+wj0+RU4a2k5DjPDGGtpORD54a2xZjvK4bNV9m4xZjvK4bNUySy6zCdh/YR6fIUMmRZ5UkmipsuJTMgkdhDokJJ4mvwkDhTfxr3cWtnC1vZnKk+0IRrqVOoYiGuurpCAKJQAE7xu4biONfGqkzqz65JNFTV8/RMgkdhQgm6ojea/CaeG87691KtcJU/iZnK0+0UxsPLHUMezK92UqCBQJSKCpG4buO+pPjeln3Hb72fj7j54Qr1PJl+DGHdiLNlRHVCygUJvfmvXa3qbq0+VO5pzxaoebzFPs57a8l64UCJJc31FFPiSQpNQD4b6/9hEU8m4kaoRCYpVlO20DwoF0m9+e/d403VpTuo04qfQs2mA9m5jX8uXCjtC/dXiUb7ySCKgHw4niG8njVo+7iAiOvw505kT2yKoxdowo++TS8Eq30KapoaV491O/i3R8mWPoCcvLQ9rTadb+86dgFKVKP5ioBFATUn50/TWp7uxBQzyQvrGPIx9Pin/Oil4O3lNxSLoB/NSvAXN/GrcRDuXRMDOX1pHkYi06n9XTogpC1brxULtBWtfnTdRs6Y6/9W/wBJdvBGTxwr2kmPdOBCXYdYdXVXSKoAATvAv1p3cD4NrfYnD2efwk3M4cwNQ/R7kRikKUE0PeaV7t4AbKha46dw59pS46Hh0QhEOv3RQaEAoAATvAv18RwPCjTfZrZCKtO4mL2CfuXDtw9Sm6+JUd4JG8Ch+jQm+MmVKIo7Kist0CYwIq0mhElicgq69NgdHYLE8mSfV2x2CxPJkn1dtisKZr18F/P7MYUzXr4L+f2atSlm7FimGG+m4xtewWJ5Mk+rtjsFieTJPq7bFYUzXr4L+f2YwpmvXwX8/syUs3YTDDfTcY2vYLE8mSfV2x2CxPJkn1dtisKZr18F/P7MYUzXr4L+f2ZKWbsJhhvpuMbXsFieTJPq7bnsFieRJPq7bE4UzXr4L+f2YwpmvXwX8/syUs3YTDDfTcYUsmRZxUkmhmzyJTMgkdhS7UbqjxNfhIHCm/x7uLSpXN4OczSAd21jH65ZBuC7d+5TQoSALqAEpqRu+XjXx9CbWWO6uDyDpY2ssd1cHkHS3fOFlZxnF1s9KhXcntW7S/Ux5vM5eBwZIIx6ZD2r3gdG7Ui9+et2t6ny/Zps1nEJJJxFiw0a/RLolwHbwvUAqWCPiTRSagf/fIeg9rLHdXB5B0sbWWO6yDyDpbGVVUf29Sr9agye1btJxjz0/jJNK5fJo+zkVEonjqpiSvel2qhoU1TQnfTdwp38W6oiZJMpPNo6eRMSq0D57fcXNyFnvJomgrX96fp7/Q+1ljurg8g6WNrLHdZB5B0syqr1V646/SywMntW7S/Ux59lk3gZ9OHby3cdEvIZzDl06eOkgKT/qKJTvAJJ/bv4Gz9ntrY+zzmPdysOUu371Kil8m+oUBpvFP/AAzv2ssd1cHkHSwLWWOHCMgx/wBA6WjtTeguVGrQ+mOLTUUXASmNlXKFxJrVBpkWiI6+gX2J9ofGCyf7bnE+0PjBZP8AbMHa2x/WwmSdLG1tj+thMk6W5EhLe4eO3SFNwPr2hfYn2h8YLJ/tjE+0PjBZP9swdrbH9bCZJ0sbW2P62EyTpZIS3uHjNIU3A+vaF7ifaHxgsn+25xPtD4wWT/bMHa2x/WwmSdLG1tj+thMk6WSEt7h4xSFNwPr2hfYn2h8YLJ/tuMT7Q+MFk/2zC2tsf1sJknSxtbY/rYTIOlkhLe4eFIU3A+vaM5hI583eZA1MYSOfN3mQNTZzaO3fMmXoxoY2jt3zJl6MaG1ymfYPHMTJqFryg8u0aPCRz5u8yBqYwkc+bvMgamzm0du+ZMvRjQxtHbvmTL0Y0MlM+weOYTULXlB5do0eEjnzd5kDUxhI583eZA1NnNo7d8yZejGhjaO3fMmXoxoZKZ9g8cwmoWvKDy7Ro8JHPm7zIGpjCRz5u8yBqbObR275ky9GNDG0du+ZMvRjQyUz7B45hNQteUHl2jR4SOfN3mQNTGErnzh5kDU2c2jt3zJl6MaGNo7d8yZejGhkbPsHjmE1C95QeXaNHhI583eZA1MYSOfN3mQNTZzaO3fMmXoxoY2jt3zJl6MaGRs+weOYTULXlB5do0eEjnzd5kDUxhI583eZA1NnNo7d8yZejGhjaO3fMmXoxoZKZ9g8cwmoWvKDy7Ro8JHPm7zIGpjCRx5w8yBqbObR275ky9GNDG0du+ZMvR/+jJTPsHjmE1C15QeXaNrilIenmGUnUxilIenmGUnUybYbVTVom5sMPF/gOTFKQ9PMMpOpjFKQ9PMMpOpk2wymrQzYYeL/AAHJilIenmGUnUxilIenmGUnUybYZTVoZsMPF/gOTFKQ9PMMpOpjFKQ9PMMpOpk2wymrQzYYeL/AcmKUh6eYZSdTGKUh6eYZSdTJthlNWhmww8X+A5MUpD08wyk6mMUpD08wyk6mTbDKatDNhh4v8ByYpSHp5hlJ1MYpSHp5hlJ1Mm2GU1aGbDDxf4DkxSkPTzDKTqYxSkPTzDKTqZNsMpq0M2GHi/wP/9k="/>
          <p:cNvSpPr>
            <a:spLocks noChangeAspect="1" noChangeArrowheads="1"/>
          </p:cNvSpPr>
          <p:nvPr/>
        </p:nvSpPr>
        <p:spPr bwMode="auto">
          <a:xfrm>
            <a:off x="63500" y="-327025"/>
            <a:ext cx="1162050" cy="695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6" descr="http://t1.gstatic.com/images?q=tbn:ANd9GcQt1K_9PXmzOOYZ5SQQf3RPbkDb5xwL2VwQdDlCX6RFvwMNNht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15847" y="4686009"/>
            <a:ext cx="544798" cy="361226"/>
          </a:xfrm>
          <a:prstGeom prst="rect">
            <a:avLst/>
          </a:prstGeom>
          <a:noFill/>
        </p:spPr>
      </p:pic>
      <p:sp>
        <p:nvSpPr>
          <p:cNvPr id="2050" name="AutoShape 2" descr="data:image/jpeg;base64,/9j/4AAQSkZJRgABAQAAAQABAAD/2wBDAAkGBwgHBgkIBwgKCgkLDRYPDQwMDRsUFRAWIB0iIiAdHx8kKDQsJCYxJx8fLT0tMTU3Ojo6Iys/RD84QzQ5Ojf/2wBDAQoKCg0MDRoPDxo3JR8lNzc3Nzc3Nzc3Nzc3Nzc3Nzc3Nzc3Nzc3Nzc3Nzc3Nzc3Nzc3Nzc3Nzc3Nzc3Nzc3Nzf/wAARCABaAIcDASIAAhEBAxEB/8QAGwABAAMBAQEBAAAAAAAAAAAAAAUGBwMEAgj/xAA5EAABAwICBQoFAwQDAAAAAAABAAIDBBEFBhIhMTZRBxMUFTRBUlORknFzdLKzIjJhQmJjgaGi4f/EABsBAAEFAQEAAAAAAAAAAAAAAAQAAgMFBgcB/8QALREAAgECAwcDAwUAAAAAAAAAAAECAwQRMnESEyExMzRRBnLBFCJSBRVBobH/2gAMAwEAAhEDEQA/AK3gFa5oOlrCmusG+Eqs4LsKlVWTeDMhXk41GkSPWDfCU6wb4VHIm7TIt7IkesG+FWfk6qGVOZHRlgI6K86xf+pio6t/JbvS/wCjk+5ifTk9tBVnOTrxT8mrcxD5UfsCcxD5UfsC6IrI1Rz5iHyo/YE5iHyo/YF0RIRz5iHyo/YFjmc6xkOa8Tj5toDJGgWH+NpWzrC8+b44t81n42Ia5bUVqX3p6CncyT/H5R4+sWeAeidYs8A9FGogtpmw3FPwSXWLPAPROsWeAeijUXu0xbin4L3lueKSmJ5sX+CLy5U7IiKg/tM1eQiqzRQsF2FSqisF2FSqHqczktz1GEREwgCt/JbvS/6OT7mKoK38lu9L/o5PuYnU861C7HuIamtIiK0NaEUVWZkwWiq30lViMEc7LabSf2XFwHHYDYg61JRSxzRtkhe2SNwu1zCCCP4KapJvBM9cWuLR9rC8+b44t81n42LdFhefN8cW+az8bFBdZVqX/pzupe35RAoiIE2gRESEXHKnZCiZU7IURcMpl73ryKFguwqVUVguwqVUFTmciueowiImEAVv5Ld6X/RyfcxVBW/kt3pf9HJ9zE+nnWoXY9xDU1lxDWkuIAAuSVQ8zVb6uZvQcXM1HiIZoNpJP1QxMJ5197WDR3m4N/032BWOsr8RGPigpooRA6hkkY9+ld01xojVqDR3nXrcP90Siq58QrZqyhnMM9TowTMJj0C8uJdA5rtbtZdouba4dY62o6q+Brov7lqVEvLmMYXyPYBZmnrIFtl+7YNWxT+TcefgWIsaZA2hnkAqGH9rb6tO/dbj3gW4Wj8RwnEMLk05KCaODny2n5xhcHWN2tPHh/PddSjKTDMducLjdBUAFs1Fe+iCbFzD3gX2Wvq1qopxqKeKeDX9ltOUHHBrgzYFhefN8cW+az8bFrmGYnVVuN4rSSUjY6WjexkU2ncyuLbn9PdbV8VkefN8cW+az8bFZXWRahHpt43Uva/9RAoiII2oRESEXHKnZCiZU7IURcMpl73ryKFguwqVUVguwqVUFTmciueowiImEAVv5Ld6X/RyfcxVBW/kt3pf9HJ9zE+nnWoXY9xDU0HMeFTYgKWpopnRVlHJzkR0yGOHe1wsbg2HptVMr2UGOuOMDC39MjcBJTsc6GohN7DRMf772JBI79vctMUTjGXMKxgh9dTkyDZJHI6N2y21pF/98BwCs+GPFYmpnDFcDNRhs0EjKSixKsbTkackbpBLNcf0xtAFnbb/AAUwx82G1cNTWz1uJVEj2NoqGFlhEbWEsoBtqNx8bnu/TZXZSp3zyOkr8RdDIHtdD0l4Ba4AWuDfuHp/LryOB4DhuBUrafDKYRMBJuSXON7X1nX3DVs1IelRlHFyeL88hKGy1s8Fqzz5SwIZfwltI6eSone8yTTPcTpvO0jgP/TtJKyXPm+OLfNZ+Ni3RYXnzfHFvms/GxNusi1NH6aSVzJL8flECiIgjahERIRccqdkKJlTshRFwymXvevIoWC7CpVRWC7CpVQVOZyK56jCIiYQBW/kt3pf9HJ9zFUFb+S3el/0cn3MTqedahdj3ENTWkRFaGtCIiQgsLz5vji3zWfjYt0WF583xxb5rPxsQ11lWpoPTndS9vyiBREQJtAiIkIuOVOyFEyp2REXDKZe968jP8JlbHcO1KS6THxVciJ16+5drnimShizl9W2Upt4k70mPinSY+KgrnilzxXm7RF9JHyTvSY+KtfJnXQRZmc6R1h0SQf9mLN7nipbK73sxa7HOaeZdsNu8J0Ka2kEWtsoVovH+T9D9b0nmD1Trek8weqybn5fNf7inPy+a/3FHGhNZ63pPMHqnW9J5g9Vk3Py+a/3FOfl81/uKQjWet6TzP8AlYnnmrifm/FXNcC0yMI1/wCNik+fm81/uKoWYXuOOVZLnE6TdZP9jVBcLGKRc/otZ0a8pLx8o9vSY+I9U6THxHqoLSd4j6ppO8R9UJu0aX9wn4J3pMfEeqdJZxHqoLSd4j6oXOt+4+q93aF9fPwaRlXEacQmNzrOCKkYa9wFw4g/FFJF4LAFr0Y1Z7fLE//Z"/>
          <p:cNvSpPr>
            <a:spLocks noChangeAspect="1" noChangeArrowheads="1"/>
          </p:cNvSpPr>
          <p:nvPr/>
        </p:nvSpPr>
        <p:spPr bwMode="auto">
          <a:xfrm>
            <a:off x="63500" y="-411163"/>
            <a:ext cx="1285875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AutoShape 4" descr="data:image/jpeg;base64,/9j/4AAQSkZJRgABAQAAAQABAAD/2wBDAAkGBwgHBgkIBwgKCgkLDRYPDQwMDRsUFRAWIB0iIiAdHx8kKDQsJCYxJx8fLT0tMTU3Ojo6Iys/RD84QzQ5Ojf/2wBDAQoKCg0MDRoPDxo3JR8lNzc3Nzc3Nzc3Nzc3Nzc3Nzc3Nzc3Nzc3Nzc3Nzc3Nzc3Nzc3Nzc3Nzc3Nzc3Nzc3Nzf/wAARCABaAIcDASIAAhEBAxEB/8QAGwABAAMBAQEBAAAAAAAAAAAAAAUGBwMEAgj/xAA5EAABAwICBQoFAwQDAAAAAAABAAIDBBEFBhIhMTZRBxMUFTRBUlORknFzdLKzIjJhQmJjgaGi4f/EABsBAAEFAQEAAAAAAAAAAAAAAAQAAgMFBgcB/8QALREAAgECAwcDAwUAAAAAAAAAAAECAwQRMnESEyExMzRRBnLBFCJSBRVBobH/2gAMAwEAAhEDEQA/AK3gFa5oOlrCmusG+Eqs4LsKlVWTeDMhXk41GkSPWDfCU6wb4VHIm7TIt7IkesG+FWfk6qGVOZHRlgI6K86xf+pio6t/JbvS/wCjk+5ifTk9tBVnOTrxT8mrcxD5UfsCcxD5UfsC6IrI1Rz5iHyo/YE5iHyo/YF0RIRz5iHyo/YFjmc6xkOa8Tj5toDJGgWH+NpWzrC8+b44t81n42Ia5bUVqX3p6CncyT/H5R4+sWeAeidYs8A9FGogtpmw3FPwSXWLPAPROsWeAeijUXu0xbin4L3lueKSmJ5sX+CLy5U7IiKg/tM1eQiqzRQsF2FSqisF2FSqHqczktz1GEREwgCt/JbvS/6OT7mKoK38lu9L/o5PuYnU861C7HuIamtIiK0NaEUVWZkwWiq30lViMEc7LabSf2XFwHHYDYg61JRSxzRtkhe2SNwu1zCCCP4KapJvBM9cWuLR9rC8+b44t81n42LdFhefN8cW+az8bFBdZVqX/pzupe35RAoiIE2gRESEXHKnZCiZU7IURcMpl73ryKFguwqVUVguwqVUFTmciueowiImEAVv5Ld6X/RyfcxVBW/kt3pf9HJ9zE+nnWoXY9xDU1lxDWkuIAAuSVQ8zVb6uZvQcXM1HiIZoNpJP1QxMJ5197WDR3m4N/032BWOsr8RGPigpooRA6hkkY9+ld01xojVqDR3nXrcP90Siq58QrZqyhnMM9TowTMJj0C8uJdA5rtbtZdouba4dY62o6q+Brov7lqVEvLmMYXyPYBZmnrIFtl+7YNWxT+TcefgWIsaZA2hnkAqGH9rb6tO/dbj3gW4Wj8RwnEMLk05KCaODny2n5xhcHWN2tPHh/PddSjKTDMducLjdBUAFs1Fe+iCbFzD3gX2Wvq1qopxqKeKeDX9ltOUHHBrgzYFhefN8cW+az8bFrmGYnVVuN4rSSUjY6WjexkU2ncyuLbn9PdbV8VkefN8cW+az8bFZXWRahHpt43Uva/9RAoiII2oRESEXHKnZCiZU7IURcMpl73ryKFguwqVUVguwqVUFTmciueowiImEAVv5Ld6X/RyfcxVBW/kt3pf9HJ9zE+nnWoXY9xDU0HMeFTYgKWpopnRVlHJzkR0yGOHe1wsbg2HptVMr2UGOuOMDC39MjcBJTsc6GohN7DRMf772JBI79vctMUTjGXMKxgh9dTkyDZJHI6N2y21pF/98BwCs+GPFYmpnDFcDNRhs0EjKSixKsbTkackbpBLNcf0xtAFnbb/AAUwx82G1cNTWz1uJVEj2NoqGFlhEbWEsoBtqNx8bnu/TZXZSp3zyOkr8RdDIHtdD0l4Ba4AWuDfuHp/LryOB4DhuBUrafDKYRMBJuSXON7X1nX3DVs1IelRlHFyeL88hKGy1s8Fqzz5SwIZfwltI6eSone8yTTPcTpvO0jgP/TtJKyXPm+OLfNZ+Ni3RYXnzfHFvms/GxNusi1NH6aSVzJL8flECiIgjahERIRccqdkKJlTshRFwymXvevIoWC7CpVRWC7CpVQVOZyK56jCIiYQBW/kt3pf9HJ9zFUFb+S3el/0cn3MTqedahdj3ENTWkRFaGtCIiQgsLz5vji3zWfjYt0WF583xxb5rPxsQ11lWpoPTndS9vyiBREQJtAiIkIuOVOyFEyp2REXDKZe968jP8JlbHcO1KS6THxVciJ16+5drnimShizl9W2Upt4k70mPinSY+KgrnilzxXm7RF9JHyTvSY+KtfJnXQRZmc6R1h0SQf9mLN7nipbK73sxa7HOaeZdsNu8J0Ka2kEWtsoVovH+T9D9b0nmD1Trek8weqybn5fNf7inPy+a/3FHGhNZ63pPMHqnW9J5g9Vk3Py+a/3FOfl81/uKQjWet6TzP8AlYnnmrifm/FXNcC0yMI1/wCNik+fm81/uKoWYXuOOVZLnE6TdZP9jVBcLGKRc/otZ0a8pLx8o9vSY+I9U6THxHqoLSd4j6ppO8R9UJu0aX9wn4J3pMfEeqdJZxHqoLSd4j6oXOt+4+q93aF9fPwaRlXEacQmNzrOCKkYa9wFw4g/FFJF4LAFr0Y1Z7fLE//Z"/>
          <p:cNvSpPr>
            <a:spLocks noChangeAspect="1" noChangeArrowheads="1"/>
          </p:cNvSpPr>
          <p:nvPr/>
        </p:nvSpPr>
        <p:spPr bwMode="auto">
          <a:xfrm>
            <a:off x="63500" y="-411163"/>
            <a:ext cx="1285875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4" name="Picture 6" descr="http://www.33ff.com/flags/XL_flags_embossed/Mexico_flag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9842" y="1955224"/>
            <a:ext cx="418474" cy="278983"/>
          </a:xfrm>
          <a:prstGeom prst="rect">
            <a:avLst/>
          </a:prstGeom>
          <a:noFill/>
        </p:spPr>
      </p:pic>
      <p:pic>
        <p:nvPicPr>
          <p:cNvPr id="19" name="Picture 5" descr="LogoPUCMM_511PX_RGB_300DPI_FC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76200"/>
            <a:ext cx="831271" cy="83127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4100" name="Picture 4" descr="File:Flag of the Czech Republic.sv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13231" y="2943099"/>
            <a:ext cx="457486" cy="3048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17339" y="3924300"/>
            <a:ext cx="28133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DO" dirty="0">
                <a:solidFill>
                  <a:schemeClr val="bg1"/>
                </a:solidFill>
              </a:rPr>
              <a:t>Cursar asignaturas de su carrera durante uno o dos períodos académicos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480" y="2275772"/>
            <a:ext cx="521946" cy="3131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480" y="2619273"/>
            <a:ext cx="457199" cy="3200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480" y="3293470"/>
            <a:ext cx="514311" cy="3085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195" y="3672892"/>
            <a:ext cx="552450" cy="368618"/>
          </a:xfrm>
          <a:prstGeom prst="rect">
            <a:avLst/>
          </a:prstGeom>
        </p:spPr>
      </p:pic>
      <p:sp>
        <p:nvSpPr>
          <p:cNvPr id="22" name="Text Box 12"/>
          <p:cNvSpPr txBox="1">
            <a:spLocks noChangeArrowheads="1"/>
          </p:cNvSpPr>
          <p:nvPr/>
        </p:nvSpPr>
        <p:spPr bwMode="auto">
          <a:xfrm>
            <a:off x="830263" y="311150"/>
            <a:ext cx="770413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DO" sz="2200" b="1" dirty="0">
                <a:latin typeface="Tahoma" pitchFamily="34" charset="0"/>
              </a:rPr>
              <a:t>Pontificia Universidad Católica Madre y Maestra</a:t>
            </a:r>
          </a:p>
        </p:txBody>
      </p:sp>
    </p:spTree>
    <p:extLst>
      <p:ext uri="{BB962C8B-B14F-4D97-AF65-F5344CB8AC3E}">
        <p14:creationId xmlns:p14="http://schemas.microsoft.com/office/powerpoint/2010/main" val="975754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1143000"/>
            <a:ext cx="9144000" cy="5867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onstantia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9740" y="1443730"/>
            <a:ext cx="2959643" cy="178510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2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- PROGRAMAS DE </a:t>
            </a:r>
            <a:r>
              <a:rPr lang="es-DO" sz="2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MOVILIDAD INTERNACIONAL ESTUDIANTIL</a:t>
            </a:r>
            <a:r>
              <a:rPr lang="es-DO" sz="2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DO" sz="22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091592"/>
              </p:ext>
            </p:extLst>
          </p:nvPr>
        </p:nvGraphicFramePr>
        <p:xfrm>
          <a:off x="3276600" y="1592921"/>
          <a:ext cx="5867400" cy="515366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55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2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5911">
                <a:tc>
                  <a:txBody>
                    <a:bodyPr/>
                    <a:lstStyle/>
                    <a:p>
                      <a:pPr algn="ctr"/>
                      <a:r>
                        <a:rPr lang="es-DO" sz="1600" dirty="0">
                          <a:solidFill>
                            <a:schemeClr val="bg1"/>
                          </a:solidFill>
                          <a:latin typeface="+mj-lt"/>
                        </a:rPr>
                        <a:t>PAÍS</a:t>
                      </a:r>
                    </a:p>
                  </a:txBody>
                  <a:tcPr marL="100584" marR="10058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DO" sz="1600" dirty="0">
                          <a:solidFill>
                            <a:schemeClr val="bg1"/>
                          </a:solidFill>
                          <a:latin typeface="+mj-lt"/>
                        </a:rPr>
                        <a:t>UNIVERSIDAD</a:t>
                      </a:r>
                    </a:p>
                  </a:txBody>
                  <a:tcPr marL="110642" marR="11064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911">
                <a:tc rowSpan="5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6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6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               USA</a:t>
                      </a:r>
                    </a:p>
                  </a:txBody>
                  <a:tcPr marL="100584" marR="100584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6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University</a:t>
                      </a:r>
                      <a:r>
                        <a:rPr kumimoji="0" lang="es-DO" sz="16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of Miami </a:t>
                      </a:r>
                      <a:endParaRPr kumimoji="0" lang="en-US" sz="16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10642" marR="110642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911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Northwood University</a:t>
                      </a:r>
                    </a:p>
                  </a:txBody>
                  <a:tcPr marL="110642" marR="110642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5911">
                <a:tc v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6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Salve Regina University</a:t>
                      </a:r>
                    </a:p>
                  </a:txBody>
                  <a:tcPr marL="110642" marR="110642" anchor="ctr"/>
                </a:tc>
                <a:extLst>
                  <a:ext uri="{0D108BD9-81ED-4DB2-BD59-A6C34878D82A}">
                    <a16:rowId xmlns:a16="http://schemas.microsoft.com/office/drawing/2014/main" val="2117316717"/>
                  </a:ext>
                </a:extLst>
              </a:tr>
              <a:tr h="315911">
                <a:tc v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6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Georgetown University</a:t>
                      </a:r>
                    </a:p>
                  </a:txBody>
                  <a:tcPr marL="110642" marR="110642" anchor="ctr"/>
                </a:tc>
                <a:extLst>
                  <a:ext uri="{0D108BD9-81ED-4DB2-BD59-A6C34878D82A}">
                    <a16:rowId xmlns:a16="http://schemas.microsoft.com/office/drawing/2014/main" val="3766531867"/>
                  </a:ext>
                </a:extLst>
              </a:tr>
              <a:tr h="315911">
                <a:tc v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6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New York University</a:t>
                      </a:r>
                    </a:p>
                  </a:txBody>
                  <a:tcPr marL="110642" marR="110642" anchor="ctr"/>
                </a:tc>
                <a:extLst>
                  <a:ext uri="{0D108BD9-81ED-4DB2-BD59-A6C34878D82A}">
                    <a16:rowId xmlns:a16="http://schemas.microsoft.com/office/drawing/2014/main" val="2859596484"/>
                  </a:ext>
                </a:extLst>
              </a:tr>
              <a:tr h="496742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6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Puerto Rico</a:t>
                      </a:r>
                    </a:p>
                  </a:txBody>
                  <a:tcPr marL="100584" marR="100584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Pontificia</a:t>
                      </a:r>
                      <a:r>
                        <a:rPr kumimoji="0" lang="en-US" sz="1600" b="1" kern="1200" baseline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Universidad </a:t>
                      </a:r>
                      <a:r>
                        <a:rPr kumimoji="0" lang="en-US" sz="1600" b="1" kern="1200" baseline="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Católica</a:t>
                      </a:r>
                      <a:r>
                        <a:rPr kumimoji="0" lang="en-US" sz="1600" b="1" kern="1200" baseline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de Puerto Rico</a:t>
                      </a:r>
                      <a:endParaRPr kumimoji="0" lang="en-US" sz="16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10642" marR="110642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4457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6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 marL="100584" marR="100584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Pontificia</a:t>
                      </a:r>
                      <a:r>
                        <a:rPr kumimoji="0" lang="en-US" sz="16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Universidad </a:t>
                      </a:r>
                      <a:r>
                        <a:rPr kumimoji="0" lang="en-US" sz="16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Católica</a:t>
                      </a:r>
                      <a:r>
                        <a:rPr kumimoji="0" lang="en-US" sz="16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de Chile</a:t>
                      </a:r>
                    </a:p>
                  </a:txBody>
                  <a:tcPr marL="110642" marR="110642" anchor="ctr"/>
                </a:tc>
                <a:extLst>
                  <a:ext uri="{0D108BD9-81ED-4DB2-BD59-A6C34878D82A}">
                    <a16:rowId xmlns:a16="http://schemas.microsoft.com/office/drawing/2014/main" val="3748934913"/>
                  </a:ext>
                </a:extLst>
              </a:tr>
              <a:tr h="574384">
                <a:tc>
                  <a:txBody>
                    <a:bodyPr/>
                    <a:lstStyle/>
                    <a:p>
                      <a:r>
                        <a:rPr lang="es-DO" dirty="0"/>
                        <a:t>                </a:t>
                      </a:r>
                      <a:r>
                        <a:rPr lang="es-DO" sz="1600" dirty="0">
                          <a:latin typeface="+mj-lt"/>
                        </a:rPr>
                        <a:t>Francia</a:t>
                      </a:r>
                    </a:p>
                  </a:txBody>
                  <a:tcPr marL="110642" marR="110642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Rennes School of Business</a:t>
                      </a:r>
                    </a:p>
                  </a:txBody>
                  <a:tcPr marL="100584" marR="100584" anchor="ctr"/>
                </a:tc>
                <a:extLst>
                  <a:ext uri="{0D108BD9-81ED-4DB2-BD59-A6C34878D82A}">
                    <a16:rowId xmlns:a16="http://schemas.microsoft.com/office/drawing/2014/main" val="2832176542"/>
                  </a:ext>
                </a:extLst>
              </a:tr>
              <a:tr h="315911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6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 marL="100584" marR="100584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Universidad del Norte (UNINORTE)</a:t>
                      </a:r>
                    </a:p>
                  </a:txBody>
                  <a:tcPr marL="110642" marR="110642" anchor="ctr"/>
                </a:tc>
                <a:extLst>
                  <a:ext uri="{0D108BD9-81ED-4DB2-BD59-A6C34878D82A}">
                    <a16:rowId xmlns:a16="http://schemas.microsoft.com/office/drawing/2014/main" val="1433367329"/>
                  </a:ext>
                </a:extLst>
              </a:tr>
              <a:tr h="315911">
                <a:tc rowSpan="4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600" b="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Canadá</a:t>
                      </a:r>
                    </a:p>
                  </a:txBody>
                  <a:tcPr marL="100584" marR="100584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University of New Brunswick</a:t>
                      </a:r>
                    </a:p>
                  </a:txBody>
                  <a:tcPr marL="110642" marR="110642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5911">
                <a:tc v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4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6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Université</a:t>
                      </a:r>
                      <a:r>
                        <a:rPr kumimoji="0" lang="es-DO" sz="16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du </a:t>
                      </a:r>
                      <a:r>
                        <a:rPr kumimoji="0" lang="es-DO" sz="16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Québec</a:t>
                      </a:r>
                      <a:r>
                        <a:rPr kumimoji="0" lang="es-DO" sz="16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à </a:t>
                      </a:r>
                      <a:r>
                        <a:rPr kumimoji="0" lang="es-DO" sz="16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Montréal</a:t>
                      </a:r>
                      <a:r>
                        <a:rPr kumimoji="0" lang="es-DO" sz="16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110642" marR="110642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5911">
                <a:tc v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4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Saint</a:t>
                      </a:r>
                      <a:r>
                        <a:rPr kumimoji="0" lang="en-US" sz="1600" b="1" kern="1200" baseline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Mary University</a:t>
                      </a:r>
                      <a:endParaRPr kumimoji="0" lang="en-US" sz="16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10642" marR="110642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5911">
                <a:tc v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400" b="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Nova Scotia Community College</a:t>
                      </a:r>
                    </a:p>
                  </a:txBody>
                  <a:tcPr marL="110642" marR="110642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2052" name="AutoShape 4" descr="data:image/jpeg;base64,/9j/4AAQSkZJRgABAQAAAQABAAD/2wBDAAkGBwgHBgkIBwgKCgkLDRYPDQwMDRsUFRAWIB0iIiAdHx8kKDQsJCYxJx8fLT0tMTU3Ojo6Iys/RD84QzQ5Ojf/2wBDAQoKCg0MDRoPDxo3JR8lNzc3Nzc3Nzc3Nzc3Nzc3Nzc3Nzc3Nzc3Nzc3Nzc3Nzc3Nzc3Nzc3Nzc3Nzc3Nzc3Nzf/wAARCABQAHgDASIAAhEBAxEB/8QAGQABAQEBAQEAAAAAAAAAAAAAAAcGBQEE/8QAMBAAAgECBQIFAgUFAAAAAAAAAAECAxEEF1WU4gUhBhITMVEigRQVMkHwJUJhkaH/xAAaAQEAAwEBAQAAAAAAAAAAAAAABAUGAQIH/8QALhEAAQIGAQMBBgcAAAAAAAAAAAEEAgMVUqHREQUSMUEGISNCUYETImFxkbHB/9oADAMBAAIRAxEAPwDEgApz6sAAAAAAAAAAAAAAAAAAAAAUHLOWsLa8xlnLWFteZQQY6qu78Jox1VeX4TRPss5awtrzGWctYW15lBPJyUISm72iruwTqrtfmwmhVXd+E0T/ACzlrC2vMZZy1hbXmdfE+MsDJVKeHrxcv0J0oTq/W79m0klb5u/ue4XxjgUqdKvXipfok6tOdL6lbsm007/N19ib+J1Tt5/xNHak++q/wmjj5Zy1hbXmMs5awtrzKBCSnCM1e0ldXPSFVXd2E0cqru/CaJ9lnLWFteYyzlrC2vMoIFVd34TQqry/CaJ9lnLWFteYyzlrC2vMoIFVd34TQqry/CaJ9lnLWFteYyzlrC2vMoIFVd34TQqry/CaJ9lnLWFteYKCBVXd+E0Kq8vwmgACuK8HLnPqC6/GKn/T/Sf0eRd5W+fc6hkK0KuL61Uw6xvUq8vxE1KpQm6NPD0/L7XtaUk+1ld+1+5YdPkQzVj7vSFRxyY/rPUMRi8NPq+G6HTwuHm7ylUn6ik32ul2t/pr2Nf03w5T6fiKVbFzw+LqJr0qdOi6ff5f1O6Xd/yxiZYDqFHBRpdRxK/L7KNRUW5yhG6d0ml9+5vfBlPGdRwUOr9Ur4dYmdH0I+pU8nmhGTfmUbK3muu/72XsrG1bs5cctUiT3foq+P38h24lLCit4kVPXjHk6savUH15Rcorp8qPaHkV/Pb3817/AGsdQyEIVcH1jD0JYvqNB+vFRrYibq08RDyr6b+0ZNu3e3+DXmKfyIZSy+31hQcKgABXgAAAAAAAAAAnuZktHW64DMyWjrdcCxpLy3KFhSndmU2UI4rxGJj1v0o4CqsK5tSqRpOzbSTle/z/AMMvmZLR1uuAzMlo63XAkN2LuT3fD55RU88efueIukPIvlymz5p+H/E+BxmJp4fFznh6qcJTq0qdWHpt/wBqS8ylb+fuUShU9eqsanOMpSU/QnStZ2Ste3yve5hMzJaOt1wGZktHW64FxLedUly1hhlpz9eU/ojS/Z5zLX3Q5Q07r4qXW4UZ4GrLCwlaNV0uydl9V7/KO2T3MyWjrdcBmZLR1uuBTuGLud2/D44RE88+PuSoekPIefy5TZQgT3MyWjrdcBmZLR1uuBHpLy3KHqlO7MpsoQJ7mZLR1uuAzMlo63XAUl5blBSndmU2UIE9zMlo63XAZmS0dbrgKS8tygpTuzKbKECe5mS0dbrgBSXluUFKd2ZTZPwAbE2IAAAAAAAAAAAAAAAAAAAAB//Z"/>
          <p:cNvSpPr>
            <a:spLocks noChangeAspect="1" noChangeArrowheads="1"/>
          </p:cNvSpPr>
          <p:nvPr/>
        </p:nvSpPr>
        <p:spPr bwMode="auto">
          <a:xfrm>
            <a:off x="63500" y="-365125"/>
            <a:ext cx="1143000" cy="762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AutoShape 8" descr="data:image/jpeg;base64,/9j/4AAQSkZJRgABAQAAAQABAAD/2wBDAAkGBwgHBgkIBwgKCgkLDRYPDQwMDRsUFRAWIB0iIiAdHx8kKDQsJCYxJx8fLT0tMTU3Ojo6Iys/RD84QzQ5Ojf/2wBDAQoKCg0MDRoPDxo3JR8lNzc3Nzc3Nzc3Nzc3Nzc3Nzc3Nzc3Nzc3Nzc3Nzc3Nzc3Nzc3Nzc3Nzc3Nzc3Nzc3Nzf/wAARCABLAHwDASIAAhEBAxEB/8QAHAAAAgMAAwEAAAAAAAAAAAAAAAcEBQYBAggD/8QAPhAAAQEFBQUFBgYCAAcAAAAAAQIAAwQFEQYSF5PSFiExU1QUQVFVlAcTImGR0RUyQoGi4SNSYnGDobHi8P/EABsBAQACAwEBAAAAAAAAAAAAAAAEBgEDBQIH/8QANhEAAAIECQsDBQEAAAAAAAAAAAECAwSRBRESExQhMVTwFRZBUVJTYYGh0uFxwdEiMkKSscL/2gAMAwEAAhEDEQA/AFtJ02fVJZoZsuITMgkdhDtRuk8Te+E04U3nfXu4tIlMmhpZOII21hI2Elr90p4kpSUqX4UFDXfSo3EVrXuMeTizxks0/FjEiZXR2H3SyE14m98Jpwp31r+n8zWrkvfxOVD2hu493KncMRDj3dwhAFEpSAneKgfDUUrWvcbOmZkaRFH72fiNIpVSZ/7pUzRCRSpIIn3YiqGhTe/2u+Hfd491dzT5xJYWaTeK2HhY2MlzhyHiypJKk7t9agfsN5Pd4Dqr8W/BVunaItVlRGkhRSAkm9+a/cqDTdeu/Knc098XonEyPs5dxy5cqFAiP8V9RRT4kmqeB/1314/IYNNKOOP40W8QFfEQEpmEuk0LZ1EXEzx9VEW53kFXEXRdp476igHfxYcwMng5NNIadIjHFoXTwJhnG9IHCt4XTxr+9P01qZDoQAcSE2R7Yq0gJ9+B8VF8QUAppuqd9Rdp3/mHV6iWrgJ0bRpjRahb+rpBFwFRNVFQCaVNSfnT9NalKOyM/e3+AOknk8FLZs7dW5ho+Cg3rgrdkIUkqJAunga0vVI3Upv8DaWAsvMrQuY95KXSC6dPUgh69FRUGgrQV3d+5vg7JfTuHV7S0zFEOIS64V7u4qhFUgUTvAv1p3Up/wAJs/ZnbF9ZlxMXcJBO3zt++Soe9eGqQAaCoAr/AM6BoEJmikypmsPVZZbo9x0YJNoRa0TZiI064o/SsaDDW0nIcZ4Yw1tJyHGeGtsWY7yuGzVMYsx3lcNmq+zVOSy6zFynYf2EenyKnDW0nIh88MYa2k5DjPDW2LMd5XDZqvsxizHeVw2ar7MksuswnYf2EenyKnDW0nIcZ4Yw1tJyIfPDW2LMd5XDZqmMWY7yuGzVfZkll1mE7D+wj0+RU4a2k5DjPDGGtpORD54a2xZjvK4bNV9m4xZjvK4bNUySy6zCdh/YR6fIUMmRZ5UkmipsuJTMgkdhDokJJ4mvwkDhTfxr3cWtnC1vZnKk+0IRrqVOoYiGuurpCAKJQAE7xu4biONfGqkzqz65JNFTV8/RMgkdhQgm6ojea/CaeG87691KtcJU/iZnK0+0UxsPLHUMezK92UqCBQJSKCpG4buO+pPjeln3Hb72fj7j54Qr1PJl+DGHdiLNlRHVCygUJvfmvXa3qbq0+VO5pzxaoebzFPs57a8l64UCJJc31FFPiSQpNQD4b6/9hEU8m4kaoRCYpVlO20DwoF0m9+e/d403VpTuo04qfQs2mA9m5jX8uXCjtC/dXiUb7ySCKgHw4niG8njVo+7iAiOvw505kT2yKoxdowo++TS8Eq30KapoaV491O/i3R8mWPoCcvLQ9rTadb+86dgFKVKP5ioBFATUn50/TWp7uxBQzyQvrGPIx9Pin/Oil4O3lNxSLoB/NSvAXN/GrcRDuXRMDOX1pHkYi06n9XTogpC1brxULtBWtfnTdRs6Y6/9W/wBJdvBGTxwr2kmPdOBCXYdYdXVXSKoAATvAv1p3cD4NrfYnD2efwk3M4cwNQ/R7kRikKUE0PeaV7t4AbKha46dw59pS46Hh0QhEOv3RQaEAoAATvAv18RwPCjTfZrZCKtO4mL2CfuXDtw9Sm6+JUd4JG8Ch+jQm+MmVKIo7Kist0CYwIq0mhElicgq69NgdHYLE8mSfV2x2CxPJkn1dtisKZr18F/P7MYUzXr4L+f2atSlm7FimGG+m4xtewWJ5Mk+rtjsFieTJPq7bFYUzXr4L+f2YwpmvXwX8/syUs3YTDDfTcY2vYLE8mSfV2x2CxPJkn1dtisKZr18F/P7MYUzXr4L+f2ZKWbsJhhvpuMbXsFieTJPq7bnsFieRJPq7bE4UzXr4L+f2YwpmvXwX8/syUs3YTDDfTcYUsmRZxUkmhmzyJTMgkdhS7UbqjxNfhIHCm/x7uLSpXN4OczSAd21jH65ZBuC7d+5TQoSALqAEpqRu+XjXx9CbWWO6uDyDpY2ssd1cHkHS3fOFlZxnF1s9KhXcntW7S/Ux5vM5eBwZIIx6ZD2r3gdG7Ui9+et2t6ny/Zps1nEJJJxFiw0a/RLolwHbwvUAqWCPiTRSagf/fIeg9rLHdXB5B0sbWWO6yDyDpbGVVUf29Sr9agye1btJxjz0/jJNK5fJo+zkVEonjqpiSvel2qhoU1TQnfTdwp38W6oiZJMpPNo6eRMSq0D57fcXNyFnvJomgrX96fp7/Q+1ljurg8g6WNrLHdZB5B0syqr1V646/SywMntW7S/Ux59lk3gZ9OHby3cdEvIZzDl06eOkgKT/qKJTvAJJ/bv4Gz9ntrY+zzmPdysOUu371Kil8m+oUBpvFP/AAzv2ssd1cHkHSwLWWOHCMgx/wBA6WjtTeguVGrQ+mOLTUUXASmNlXKFxJrVBpkWiI6+gX2J9ofGCyf7bnE+0PjBZP8AbMHa2x/WwmSdLG1tj+thMk6W5EhLe4eO3SFNwPr2hfYn2h8YLJ/tjE+0PjBZP9swdrbH9bCZJ0sbW2P62EyTpZIS3uHjNIU3A+vaF7ifaHxgsn+25xPtD4wWT/bMHa2x/WwmSdLG1tj+thMk6WSEt7h4xSFNwPr2hfYn2h8YLJ/tuMT7Q+MFk/2zC2tsf1sJknSxtbY/rYTIOlkhLe4eFIU3A+vaM5hI583eZA1MYSOfN3mQNTZzaO3fMmXoxoY2jt3zJl6MaG1ymfYPHMTJqFryg8u0aPCRz5u8yBqYwkc+bvMgamzm0du+ZMvRjQxtHbvmTL0Y0MlM+weOYTULXlB5do0eEjnzd5kDUxhI583eZA1NnNo7d8yZejGhjaO3fMmXoxoZKZ9g8cwmoWvKDy7Ro8JHPm7zIGpjCRz5u8yBqbObR275ky9GNDG0du+ZMvRjQyUz7B45hNQteUHl2jR4SOfN3mQNTGErnzh5kDU2c2jt3zJl6MaGNo7d8yZejGhkbPsHjmE1C95QeXaNHhI583eZA1MYSOfN3mQNTZzaO3fMmXoxoY2jt3zJl6MaGRs+weOYTULXlB5do0eEjnzd5kDUxhI583eZA1NnNo7d8yZejGhjaO3fMmXoxoZKZ9g8cwmoWvKDy7Ro8JHPm7zIGpjCRx5w8yBqbObR275ky9GNDG0du+ZMvR/+jJTPsHjmE1C15QeXaNrilIenmGUnUxilIenmGUnUybYbVTVom5sMPF/gOTFKQ9PMMpOpjFKQ9PMMpOpk2wymrQzYYeL/AAHJilIenmGUnUxilIenmGUnUybYZTVoZsMPF/gOTFKQ9PMMpOpjFKQ9PMMpOpk2wymrQzYYeL/AcmKUh6eYZSdTGKUh6eYZSdTJthlNWhmww8X+A5MUpD08wyk6mMUpD08wyk6mTbDKatDNhh4v8ByYpSHp5hlJ1MYpSHp5hlJ1Mm2GU1aGbDDxf4DkxSkPTzDKTqYxSkPTzDKTqZNsMpq0M2GHi/wP/9k="/>
          <p:cNvSpPr>
            <a:spLocks noChangeAspect="1" noChangeArrowheads="1"/>
          </p:cNvSpPr>
          <p:nvPr/>
        </p:nvSpPr>
        <p:spPr bwMode="auto">
          <a:xfrm>
            <a:off x="63500" y="-327025"/>
            <a:ext cx="1162050" cy="695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 descr="http://t2.gstatic.com/images?q=tbn:ANd9GcSiVsR1y1cKxvPsYbeE-DGjWthLsI-m8dGGRauHhx6hxn4qopZ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9228" y="2743200"/>
            <a:ext cx="530710" cy="304800"/>
          </a:xfrm>
          <a:prstGeom prst="rect">
            <a:avLst/>
          </a:prstGeom>
          <a:noFill/>
        </p:spPr>
      </p:pic>
      <p:sp>
        <p:nvSpPr>
          <p:cNvPr id="2050" name="AutoShape 2" descr="data:image/jpeg;base64,/9j/4AAQSkZJRgABAQAAAQABAAD/2wBDAAkGBwgHBgkIBwgKCgkLDRYPDQwMDRsUFRAWIB0iIiAdHx8kKDQsJCYxJx8fLT0tMTU3Ojo6Iys/RD84QzQ5Ojf/2wBDAQoKCg0MDRoPDxo3JR8lNzc3Nzc3Nzc3Nzc3Nzc3Nzc3Nzc3Nzc3Nzc3Nzc3Nzc3Nzc3Nzc3Nzc3Nzc3Nzc3Nzf/wAARCABaAIcDASIAAhEBAxEB/8QAGwABAAMBAQEBAAAAAAAAAAAAAAUGBwMEAgj/xAA5EAABAwICBQoFAwQDAAAAAAABAAIDBBEFBhIhMTZRBxMUFTRBUlORknFzdLKzIjJhQmJjgaGi4f/EABsBAAEFAQEAAAAAAAAAAAAAAAQAAgMFBgcB/8QALREAAgECAwcDAwUAAAAAAAAAAAECAwQRMnESEyExMzRRBnLBFCJSBRVBobH/2gAMAwEAAhEDEQA/AK3gFa5oOlrCmusG+Eqs4LsKlVWTeDMhXk41GkSPWDfCU6wb4VHIm7TIt7IkesG+FWfk6qGVOZHRlgI6K86xf+pio6t/JbvS/wCjk+5ifTk9tBVnOTrxT8mrcxD5UfsCcxD5UfsC6IrI1Rz5iHyo/YE5iHyo/YF0RIRz5iHyo/YFjmc6xkOa8Tj5toDJGgWH+NpWzrC8+b44t81n42Ia5bUVqX3p6CncyT/H5R4+sWeAeidYs8A9FGogtpmw3FPwSXWLPAPROsWeAeijUXu0xbin4L3lueKSmJ5sX+CLy5U7IiKg/tM1eQiqzRQsF2FSqisF2FSqHqczktz1GEREwgCt/JbvS/6OT7mKoK38lu9L/o5PuYnU861C7HuIamtIiK0NaEUVWZkwWiq30lViMEc7LabSf2XFwHHYDYg61JRSxzRtkhe2SNwu1zCCCP4KapJvBM9cWuLR9rC8+b44t81n42LdFhefN8cW+az8bFBdZVqX/pzupe35RAoiIE2gRESEXHKnZCiZU7IURcMpl73ryKFguwqVUVguwqVUFTmciueowiImEAVv5Ld6X/RyfcxVBW/kt3pf9HJ9zE+nnWoXY9xDU1lxDWkuIAAuSVQ8zVb6uZvQcXM1HiIZoNpJP1QxMJ5197WDR3m4N/032BWOsr8RGPigpooRA6hkkY9+ld01xojVqDR3nXrcP90Siq58QrZqyhnMM9TowTMJj0C8uJdA5rtbtZdouba4dY62o6q+Brov7lqVEvLmMYXyPYBZmnrIFtl+7YNWxT+TcefgWIsaZA2hnkAqGH9rb6tO/dbj3gW4Wj8RwnEMLk05KCaODny2n5xhcHWN2tPHh/PddSjKTDMducLjdBUAFs1Fe+iCbFzD3gX2Wvq1qopxqKeKeDX9ltOUHHBrgzYFhefN8cW+az8bFrmGYnVVuN4rSSUjY6WjexkU2ncyuLbn9PdbV8VkefN8cW+az8bFZXWRahHpt43Uva/9RAoiII2oRESEXHKnZCiZU7IURcMpl73ryKFguwqVUVguwqVUFTmciueowiImEAVv5Ld6X/RyfcxVBW/kt3pf9HJ9zE+nnWoXY9xDU0HMeFTYgKWpopnRVlHJzkR0yGOHe1wsbg2HptVMr2UGOuOMDC39MjcBJTsc6GohN7DRMf772JBI79vctMUTjGXMKxgh9dTkyDZJHI6N2y21pF/98BwCs+GPFYmpnDFcDNRhs0EjKSixKsbTkackbpBLNcf0xtAFnbb/AAUwx82G1cNTWz1uJVEj2NoqGFlhEbWEsoBtqNx8bnu/TZXZSp3zyOkr8RdDIHtdD0l4Ba4AWuDfuHp/LryOB4DhuBUrafDKYRMBJuSXON7X1nX3DVs1IelRlHFyeL88hKGy1s8Fqzz5SwIZfwltI6eSone8yTTPcTpvO0jgP/TtJKyXPm+OLfNZ+Ni3RYXnzfHFvms/GxNusi1NH6aSVzJL8flECiIgjahERIRccqdkKJlTshRFwymXvevIoWC7CpVRWC7CpVQVOZyK56jCIiYQBW/kt3pf9HJ9zFUFb+S3el/0cn3MTqedahdj3ENTWkRFaGtCIiQgsLz5vji3zWfjYt0WF583xxb5rPxsQ11lWpoPTndS9vyiBREQJtAiIkIuOVOyFEyp2REXDKZe968jP8JlbHcO1KS6THxVciJ16+5drnimShizl9W2Upt4k70mPinSY+KgrnilzxXm7RF9JHyTvSY+KtfJnXQRZmc6R1h0SQf9mLN7nipbK73sxa7HOaeZdsNu8J0Ka2kEWtsoVovH+T9D9b0nmD1Trek8weqybn5fNf7inPy+a/3FHGhNZ63pPMHqnW9J5g9Vk3Py+a/3FOfl81/uKQjWet6TzP8AlYnnmrifm/FXNcC0yMI1/wCNik+fm81/uKoWYXuOOVZLnE6TdZP9jVBcLGKRc/otZ0a8pLx8o9vSY+I9U6THxHqoLSd4j6ppO8R9UJu0aX9wn4J3pMfEeqdJZxHqoLSd4j6oXOt+4+q93aF9fPwaRlXEacQmNzrOCKkYa9wFw4g/FFJF4LAFr0Y1Z7fLE//Z"/>
          <p:cNvSpPr>
            <a:spLocks noChangeAspect="1" noChangeArrowheads="1"/>
          </p:cNvSpPr>
          <p:nvPr/>
        </p:nvSpPr>
        <p:spPr bwMode="auto">
          <a:xfrm>
            <a:off x="63500" y="-411163"/>
            <a:ext cx="1285875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AutoShape 4" descr="data:image/jpeg;base64,/9j/4AAQSkZJRgABAQAAAQABAAD/2wBDAAkGBwgHBgkIBwgKCgkLDRYPDQwMDRsUFRAWIB0iIiAdHx8kKDQsJCYxJx8fLT0tMTU3Ojo6Iys/RD84QzQ5Ojf/2wBDAQoKCg0MDRoPDxo3JR8lNzc3Nzc3Nzc3Nzc3Nzc3Nzc3Nzc3Nzc3Nzc3Nzc3Nzc3Nzc3Nzc3Nzc3Nzc3Nzc3Nzf/wAARCABaAIcDASIAAhEBAxEB/8QAGwABAAMBAQEBAAAAAAAAAAAAAAUGBwMEAgj/xAA5EAABAwICBQoFAwQDAAAAAAABAAIDBBEFBhIhMTZRBxMUFTRBUlORknFzdLKzIjJhQmJjgaGi4f/EABsBAAEFAQEAAAAAAAAAAAAAAAQAAgMFBgcB/8QALREAAgECAwcDAwUAAAAAAAAAAAECAwQRMnESEyExMzRRBnLBFCJSBRVBobH/2gAMAwEAAhEDEQA/AK3gFa5oOlrCmusG+Eqs4LsKlVWTeDMhXk41GkSPWDfCU6wb4VHIm7TIt7IkesG+FWfk6qGVOZHRlgI6K86xf+pio6t/JbvS/wCjk+5ifTk9tBVnOTrxT8mrcxD5UfsCcxD5UfsC6IrI1Rz5iHyo/YE5iHyo/YF0RIRz5iHyo/YFjmc6xkOa8Tj5toDJGgWH+NpWzrC8+b44t81n42Ia5bUVqX3p6CncyT/H5R4+sWeAeidYs8A9FGogtpmw3FPwSXWLPAPROsWeAeijUXu0xbin4L3lueKSmJ5sX+CLy5U7IiKg/tM1eQiqzRQsF2FSqisF2FSqHqczktz1GEREwgCt/JbvS/6OT7mKoK38lu9L/o5PuYnU861C7HuIamtIiK0NaEUVWZkwWiq30lViMEc7LabSf2XFwHHYDYg61JRSxzRtkhe2SNwu1zCCCP4KapJvBM9cWuLR9rC8+b44t81n42LdFhefN8cW+az8bFBdZVqX/pzupe35RAoiIE2gRESEXHKnZCiZU7IURcMpl73ryKFguwqVUVguwqVUFTmciueowiImEAVv5Ld6X/RyfcxVBW/kt3pf9HJ9zE+nnWoXY9xDU1lxDWkuIAAuSVQ8zVb6uZvQcXM1HiIZoNpJP1QxMJ5197WDR3m4N/032BWOsr8RGPigpooRA6hkkY9+ld01xojVqDR3nXrcP90Siq58QrZqyhnMM9TowTMJj0C8uJdA5rtbtZdouba4dY62o6q+Brov7lqVEvLmMYXyPYBZmnrIFtl+7YNWxT+TcefgWIsaZA2hnkAqGH9rb6tO/dbj3gW4Wj8RwnEMLk05KCaODny2n5xhcHWN2tPHh/PddSjKTDMducLjdBUAFs1Fe+iCbFzD3gX2Wvq1qopxqKeKeDX9ltOUHHBrgzYFhefN8cW+az8bFrmGYnVVuN4rSSUjY6WjexkU2ncyuLbn9PdbV8VkefN8cW+az8bFZXWRahHpt43Uva/9RAoiII2oRESEXHKnZCiZU7IURcMpl73ryKFguwqVUVguwqVUFTmciueowiImEAVv5Ld6X/RyfcxVBW/kt3pf9HJ9zE+nnWoXY9xDU0HMeFTYgKWpopnRVlHJzkR0yGOHe1wsbg2HptVMr2UGOuOMDC39MjcBJTsc6GohN7DRMf772JBI79vctMUTjGXMKxgh9dTkyDZJHI6N2y21pF/98BwCs+GPFYmpnDFcDNRhs0EjKSixKsbTkackbpBLNcf0xtAFnbb/AAUwx82G1cNTWz1uJVEj2NoqGFlhEbWEsoBtqNx8bnu/TZXZSp3zyOkr8RdDIHtdD0l4Ba4AWuDfuHp/LryOB4DhuBUrafDKYRMBJuSXON7X1nX3DVs1IelRlHFyeL88hKGy1s8Fqzz5SwIZfwltI6eSone8yTTPcTpvO0jgP/TtJKyXPm+OLfNZ+Ni3RYXnzfHFvms/GxNusi1NH6aSVzJL8flECiIgjahERIRccqdkKJlTshRFwymXvevIoWC7CpVRWC7CpVQVOZyK56jCIiYQBW/kt3pf9HJ9zFUFb+S3el/0cn3MTqedahdj3ENTWkRFaGtCIiQgsLz5vji3zWfjYt0WF583xxb5rPxsQ11lWpoPTndS9vyiBREQJtAiIkIuOVOyFEyp2REXDKZe968jP8JlbHcO1KS6THxVciJ16+5drnimShizl9W2Upt4k70mPinSY+KgrnilzxXm7RF9JHyTvSY+KtfJnXQRZmc6R1h0SQf9mLN7nipbK73sxa7HOaeZdsNu8J0Ka2kEWtsoVovH+T9D9b0nmD1Trek8weqybn5fNf7inPy+a/3FHGhNZ63pPMHqnW9J5g9Vk3Py+a/3FOfl81/uKQjWet6TzP8AlYnnmrifm/FXNcC0yMI1/wCNik+fm81/uKoWYXuOOVZLnE6TdZP9jVBcLGKRc/otZ0a8pLx8o9vSY+I9U6THxHqoLSd4j6ppO8R9UJu0aX9wn4J3pMfEeqdJZxHqoLSd4j6oXOt+4+q93aF9fPwaRlXEacQmNzrOCKkYa9wFw4g/FFJF4LAFr0Y1Z7fLE//Z"/>
          <p:cNvSpPr>
            <a:spLocks noChangeAspect="1" noChangeArrowheads="1"/>
          </p:cNvSpPr>
          <p:nvPr/>
        </p:nvSpPr>
        <p:spPr bwMode="auto">
          <a:xfrm>
            <a:off x="63500" y="-411163"/>
            <a:ext cx="1285875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" name="Picture 5" descr="LogoPUCMM_511PX_RGB_300DPI_FC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76200"/>
            <a:ext cx="831271" cy="83127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4102" name="Picture 6" descr="File:Flag of Canada.sv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62016" y="6057900"/>
            <a:ext cx="533400" cy="266700"/>
          </a:xfrm>
          <a:prstGeom prst="rect">
            <a:avLst/>
          </a:prstGeom>
          <a:noFill/>
        </p:spPr>
      </p:pic>
      <p:pic>
        <p:nvPicPr>
          <p:cNvPr id="18434" name="Picture 2" descr="https://encrypted-tbn3.gstatic.com/images?q=tbn:ANd9GcQZGAZVQXb2DiFWPB1_aJ-55mT8nKcOZHTrFF6ZrWmOrM7p3SvI1Gss0H4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40643" y="3657600"/>
            <a:ext cx="495301" cy="329761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65077" y="3525696"/>
            <a:ext cx="28133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DO" dirty="0">
                <a:solidFill>
                  <a:schemeClr val="bg1"/>
                </a:solidFill>
              </a:rPr>
              <a:t>Cursar asignaturas de su carrera durante uno o dos períodos académicos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478" y="5258585"/>
            <a:ext cx="455629" cy="3040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584" y="4114800"/>
            <a:ext cx="476250" cy="317774"/>
          </a:xfrm>
          <a:prstGeom prst="rect">
            <a:avLst/>
          </a:prstGeom>
        </p:spPr>
      </p:pic>
      <p:sp>
        <p:nvSpPr>
          <p:cNvPr id="22" name="Text Box 12"/>
          <p:cNvSpPr txBox="1">
            <a:spLocks noChangeArrowheads="1"/>
          </p:cNvSpPr>
          <p:nvPr/>
        </p:nvSpPr>
        <p:spPr bwMode="auto">
          <a:xfrm>
            <a:off x="830263" y="311150"/>
            <a:ext cx="770413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DO" sz="2200" b="1" dirty="0">
                <a:latin typeface="Tahoma" pitchFamily="34" charset="0"/>
              </a:rPr>
              <a:t>Pontificia Universidad Católica Madre y Maestra</a:t>
            </a:r>
          </a:p>
        </p:txBody>
      </p:sp>
      <p:pic>
        <p:nvPicPr>
          <p:cNvPr id="17" name="Picture 16" descr="http://t0.gstatic.com/images?q=tbn:ANd9GcTTtHSxucxQ9qa-bYias9FZswNI6DCD-pN0kIyZeBQgWCxnCE_y6A">
            <a:extLst>
              <a:ext uri="{FF2B5EF4-FFF2-40B4-BE49-F238E27FC236}">
                <a16:creationId xmlns:a16="http://schemas.microsoft.com/office/drawing/2014/main" id="{CCDD006F-3F60-4AFB-8CBC-485A429C690E}"/>
              </a:ext>
            </a:extLst>
          </p:cNvPr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52800" y="4697095"/>
            <a:ext cx="533400" cy="3321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8657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1295400"/>
            <a:ext cx="9144000" cy="5867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DO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43000" y="1066800"/>
            <a:ext cx="7086600" cy="76944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22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- PROGRAMAS DE </a:t>
            </a:r>
            <a:r>
              <a:rPr lang="es-DO" sz="2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ROTACIONES MÉDICAS Y PASANTÍAS-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DO" sz="22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680151"/>
              </p:ext>
            </p:extLst>
          </p:nvPr>
        </p:nvGraphicFramePr>
        <p:xfrm>
          <a:off x="457200" y="1524000"/>
          <a:ext cx="8305800" cy="4089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63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94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DO" sz="1400" dirty="0">
                          <a:solidFill>
                            <a:schemeClr val="bg1"/>
                          </a:solidFill>
                          <a:latin typeface="+mj-lt"/>
                        </a:rPr>
                        <a:t>PAÍS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DO" sz="1400" dirty="0">
                          <a:solidFill>
                            <a:schemeClr val="bg1"/>
                          </a:solidFill>
                          <a:latin typeface="+mj-lt"/>
                        </a:rPr>
                        <a:t>UNIVERSIDAD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DO" sz="1400" dirty="0">
                          <a:solidFill>
                            <a:schemeClr val="bg1"/>
                          </a:solidFill>
                          <a:latin typeface="+mj-lt"/>
                        </a:rPr>
                        <a:t>PROPÓSITO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240">
                <a:tc rowSpan="4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4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                USA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s-DO" sz="14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National</a:t>
                      </a:r>
                      <a:r>
                        <a:rPr kumimoji="0" lang="es-DO" sz="14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DO" sz="14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Jewish</a:t>
                      </a:r>
                      <a:r>
                        <a:rPr kumimoji="0" lang="es-DO" sz="14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DO" sz="14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Health</a:t>
                      </a:r>
                      <a:endParaRPr kumimoji="0" lang="es-DO" sz="14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s-DO" sz="14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Saint </a:t>
                      </a:r>
                      <a:r>
                        <a:rPr kumimoji="0" lang="es-DO" sz="14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Barnabas</a:t>
                      </a:r>
                      <a:r>
                        <a:rPr kumimoji="0" lang="es-DO" sz="14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Hospital</a:t>
                      </a:r>
                    </a:p>
                  </a:txBody>
                  <a:tcPr anchor="ctr"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kumimoji="0" lang="es-ES" sz="14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Programa de rotación de estudiantes de medicina de la PUCMM</a:t>
                      </a:r>
                      <a:endParaRPr kumimoji="0" lang="en-US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240">
                <a:tc v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s-DO" sz="14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Rutgers</a:t>
                      </a:r>
                      <a:r>
                        <a:rPr kumimoji="0" lang="es-DO" sz="14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DO" sz="14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University</a:t>
                      </a:r>
                      <a:endParaRPr kumimoji="0" lang="es-DO" sz="14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kumimoji="0" lang="en-US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240">
                <a:tc v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s-DO" sz="14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Saint Joseph Hospital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kumimoji="0" lang="en-US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240">
                <a:tc vMerge="1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kumimoji="0" lang="es-DO" sz="14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University</a:t>
                      </a:r>
                      <a:r>
                        <a:rPr kumimoji="0" lang="es-DO" sz="14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of Miami - Escuela de Enfermería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kumimoji="0" lang="en-US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4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Puerto </a:t>
                      </a:r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4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Rico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4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Metro </a:t>
                      </a:r>
                      <a:r>
                        <a:rPr kumimoji="0" lang="es-DO" sz="14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Pavia</a:t>
                      </a:r>
                      <a:r>
                        <a:rPr kumimoji="0" lang="es-DO" sz="14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DO" sz="14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Health</a:t>
                      </a:r>
                      <a:r>
                        <a:rPr kumimoji="0" lang="es-DO" sz="14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s-DO" sz="14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System</a:t>
                      </a:r>
                      <a:endParaRPr kumimoji="0" lang="es-DO" sz="14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kumimoji="0" lang="en-US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4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México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4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Servicios Hoteleros </a:t>
                      </a:r>
                      <a:r>
                        <a:rPr kumimoji="0" lang="es-DO" sz="14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Akumal</a:t>
                      </a:r>
                      <a:endParaRPr kumimoji="0" lang="es-DO" sz="14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Prácticas profesionales para estudiantes de hotelería de la PUCMM</a:t>
                      </a:r>
                      <a:endParaRPr kumimoji="0" lang="en-US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4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Antigua y Barbuda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4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-Antigua y Barbuda </a:t>
                      </a:r>
                      <a:r>
                        <a:rPr kumimoji="0" lang="es-DO" sz="14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Hospitality</a:t>
                      </a:r>
                      <a:r>
                        <a:rPr kumimoji="0" lang="es-DO" sz="14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Training </a:t>
                      </a:r>
                      <a:r>
                        <a:rPr kumimoji="0" lang="es-DO" sz="1400" b="1" kern="1200" dirty="0" err="1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Institute</a:t>
                      </a:r>
                      <a:endParaRPr kumimoji="0" lang="es-DO" sz="14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4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kumimoji="0" lang="en-US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DO" sz="1400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                  USA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kern="120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+mn-cs"/>
                        </a:rPr>
                        <a:t>- Disney y Tompkins Cortland Community College (TC3) , USA</a:t>
                      </a:r>
                      <a:endParaRPr kumimoji="0" lang="es-DO" sz="14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DO" sz="1400" b="1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kern="1200" dirty="0">
                        <a:solidFill>
                          <a:schemeClr val="bg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2327" name="Text Box 12"/>
          <p:cNvSpPr txBox="1">
            <a:spLocks noChangeArrowheads="1"/>
          </p:cNvSpPr>
          <p:nvPr/>
        </p:nvSpPr>
        <p:spPr bwMode="auto">
          <a:xfrm>
            <a:off x="830263" y="311150"/>
            <a:ext cx="770413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DO" sz="2200" b="1">
                <a:latin typeface="Tahoma" pitchFamily="34" charset="0"/>
              </a:rPr>
              <a:t>Pontificia Universidad Católica Madre y Maestra</a:t>
            </a:r>
          </a:p>
        </p:txBody>
      </p:sp>
      <p:sp>
        <p:nvSpPr>
          <p:cNvPr id="2052" name="AutoShape 4" descr="data:image/jpeg;base64,/9j/4AAQSkZJRgABAQAAAQABAAD/2wBDAAkGBwgHBgkIBwgKCgkLDRYPDQwMDRsUFRAWIB0iIiAdHx8kKDQsJCYxJx8fLT0tMTU3Ojo6Iys/RD84QzQ5Ojf/2wBDAQoKCg0MDRoPDxo3JR8lNzc3Nzc3Nzc3Nzc3Nzc3Nzc3Nzc3Nzc3Nzc3Nzc3Nzc3Nzc3Nzc3Nzc3Nzc3Nzc3Nzf/wAARCABQAHgDASIAAhEBAxEB/8QAGQABAQEBAQEAAAAAAAAAAAAAAAcGBQEE/8QAMBAAAgECBQIFAgUFAAAAAAAAAAECAxEEF1WU4gUhBhITMVEigRQVMkHwJUJhkaH/xAAaAQEAAwEBAQAAAAAAAAAAAAAABAUGAQIH/8QALhEAAQIGAQMBBgcAAAAAAAAAAAEEAgMVUqHREQUSMUEGISNCUYETImFxkbHB/9oADAMBAAIRAxEAPwDEgApz6sAAAAAAAAAAAAAAAAAAAAAUHLOWsLa8xlnLWFteZQQY6qu78Jox1VeX4TRPss5awtrzGWctYW15lBPJyUISm72iruwTqrtfmwmhVXd+E0T/ACzlrC2vMZZy1hbXmdfE+MsDJVKeHrxcv0J0oTq/W79m0klb5u/ue4XxjgUqdKvXipfok6tOdL6lbsm007/N19ib+J1Tt5/xNHak++q/wmjj5Zy1hbXmMs5awtrzKBCSnCM1e0ldXPSFVXd2E0cqru/CaJ9lnLWFteYyzlrC2vMoIFVd34TQqry/CaJ9lnLWFteYyzlrC2vMoIFVd34TQqry/CaJ9lnLWFteYyzlrC2vMoIFVd34TQqry/CaJ9lnLWFteYKCBVXd+E0Kq8vwmgACuK8HLnPqC6/GKn/T/Sf0eRd5W+fc6hkK0KuL61Uw6xvUq8vxE1KpQm6NPD0/L7XtaUk+1ld+1+5YdPkQzVj7vSFRxyY/rPUMRi8NPq+G6HTwuHm7ylUn6ik32ul2t/pr2Nf03w5T6fiKVbFzw+LqJr0qdOi6ff5f1O6Xd/yxiZYDqFHBRpdRxK/L7KNRUW5yhG6d0ml9+5vfBlPGdRwUOr9Ur4dYmdH0I+pU8nmhGTfmUbK3muu/72XsrG1bs5cctUiT3foq+P38h24lLCit4kVPXjHk6savUH15Rcorp8qPaHkV/Pb3817/AGsdQyEIVcH1jD0JYvqNB+vFRrYibq08RDyr6b+0ZNu3e3+DXmKfyIZSy+31hQcKgABXgAAAAAAAAAAnuZktHW64DMyWjrdcCxpLy3KFhSndmU2UI4rxGJj1v0o4CqsK5tSqRpOzbSTle/z/AMMvmZLR1uuAzMlo63XAkN2LuT3fD55RU88efueIukPIvlymz5p+H/E+BxmJp4fFznh6qcJTq0qdWHpt/wBqS8ylb+fuUShU9eqsanOMpSU/QnStZ2Ste3yve5hMzJaOt1wGZktHW64FxLedUly1hhlpz9eU/ojS/Z5zLX3Q5Q07r4qXW4UZ4GrLCwlaNV0uydl9V7/KO2T3MyWjrdcBmZLR1uuBTuGLud2/D44RE88+PuSoekPIefy5TZQgT3MyWjrdcBmZLR1uuBHpLy3KHqlO7MpsoQJ7mZLR1uuAzMlo63XAUl5blBSndmU2UIE9zMlo63XAZmS0dbrgKS8tygpTuzKbKECe5mS0dbrgBSXluUFKd2ZTZPwAbE2IAAAAAAAAAAAAAAAAAAAAB//Z"/>
          <p:cNvSpPr>
            <a:spLocks noChangeAspect="1" noChangeArrowheads="1"/>
          </p:cNvSpPr>
          <p:nvPr/>
        </p:nvSpPr>
        <p:spPr bwMode="auto">
          <a:xfrm>
            <a:off x="63500" y="-365125"/>
            <a:ext cx="1143000" cy="762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AutoShape 8" descr="data:image/jpeg;base64,/9j/4AAQSkZJRgABAQAAAQABAAD/2wBDAAkGBwgHBgkIBwgKCgkLDRYPDQwMDRsUFRAWIB0iIiAdHx8kKDQsJCYxJx8fLT0tMTU3Ojo6Iys/RD84QzQ5Ojf/2wBDAQoKCg0MDRoPDxo3JR8lNzc3Nzc3Nzc3Nzc3Nzc3Nzc3Nzc3Nzc3Nzc3Nzc3Nzc3Nzc3Nzc3Nzc3Nzc3Nzc3Nzf/wAARCABLAHwDASIAAhEBAxEB/8QAHAAAAgMAAwEAAAAAAAAAAAAAAAcEBQYBAggD/8QAPhAAAQEFBQUFBgYCAAcAAAAAAQIAAwQFEQYSF5PSFiExU1QUQVFVlAcTImGR0RUyQoGi4SNSYnGDobHi8P/EABsBAQACAwEBAAAAAAAAAAAAAAAEBgEDBQIH/8QANhEAAAIECQsDBQEAAAAAAAAAAAECAwSRBRESExQhMVTwFRZBUVJTYYGh0uFxwdEiMkKSscL/2gAMAwEAAhEDEQA/AFtJ02fVJZoZsuITMgkdhDtRuk8Te+E04U3nfXu4tIlMmhpZOII21hI2Elr90p4kpSUqX4UFDXfSo3EVrXuMeTizxks0/FjEiZXR2H3SyE14m98Jpwp31r+n8zWrkvfxOVD2hu493KncMRDj3dwhAFEpSAneKgfDUUrWvcbOmZkaRFH72fiNIpVSZ/7pUzRCRSpIIn3YiqGhTe/2u+Hfd491dzT5xJYWaTeK2HhY2MlzhyHiypJKk7t9agfsN5Pd4Dqr8W/BVunaItVlRGkhRSAkm9+a/cqDTdeu/Knc098XonEyPs5dxy5cqFAiP8V9RRT4kmqeB/1314/IYNNKOOP40W8QFfEQEpmEuk0LZ1EXEzx9VEW53kFXEXRdp476igHfxYcwMng5NNIadIjHFoXTwJhnG9IHCt4XTxr+9P01qZDoQAcSE2R7Yq0gJ9+B8VF8QUAppuqd9Rdp3/mHV6iWrgJ0bRpjRahb+rpBFwFRNVFQCaVNSfnT9NalKOyM/e3+AOknk8FLZs7dW5ho+Cg3rgrdkIUkqJAunga0vVI3Upv8DaWAsvMrQuY95KXSC6dPUgh69FRUGgrQV3d+5vg7JfTuHV7S0zFEOIS64V7u4qhFUgUTvAv1p3Up/wAJs/ZnbF9ZlxMXcJBO3zt++Soe9eGqQAaCoAr/AM6BoEJmikypmsPVZZbo9x0YJNoRa0TZiI064o/SsaDDW0nIcZ4Yw1tJyHGeGtsWY7yuGzVMYsx3lcNmq+zVOSy6zFynYf2EenyKnDW0nIh88MYa2k5DjPDW2LMd5XDZqvsxizHeVw2ar7MksuswnYf2EenyKnDW0nIcZ4Yw1tJyIfPDW2LMd5XDZqmMWY7yuGzVfZkll1mE7D+wj0+RU4a2k5DjPDGGtpORD54a2xZjvK4bNV9m4xZjvK4bNUySy6zCdh/YR6fIUMmRZ5UkmipsuJTMgkdhDokJJ4mvwkDhTfxr3cWtnC1vZnKk+0IRrqVOoYiGuurpCAKJQAE7xu4biONfGqkzqz65JNFTV8/RMgkdhQgm6ojea/CaeG87691KtcJU/iZnK0+0UxsPLHUMezK92UqCBQJSKCpG4buO+pPjeln3Hb72fj7j54Qr1PJl+DGHdiLNlRHVCygUJvfmvXa3qbq0+VO5pzxaoebzFPs57a8l64UCJJc31FFPiSQpNQD4b6/9hEU8m4kaoRCYpVlO20DwoF0m9+e/d403VpTuo04qfQs2mA9m5jX8uXCjtC/dXiUb7ySCKgHw4niG8njVo+7iAiOvw505kT2yKoxdowo++TS8Eq30KapoaV491O/i3R8mWPoCcvLQ9rTadb+86dgFKVKP5ioBFATUn50/TWp7uxBQzyQvrGPIx9Pin/Oil4O3lNxSLoB/NSvAXN/GrcRDuXRMDOX1pHkYi06n9XTogpC1brxULtBWtfnTdRs6Y6/9W/wBJdvBGTxwr2kmPdOBCXYdYdXVXSKoAATvAv1p3cD4NrfYnD2efwk3M4cwNQ/R7kRikKUE0PeaV7t4AbKha46dw59pS46Hh0QhEOv3RQaEAoAATvAv18RwPCjTfZrZCKtO4mL2CfuXDtw9Sm6+JUd4JG8Ch+jQm+MmVKIo7Kist0CYwIq0mhElicgq69NgdHYLE8mSfV2x2CxPJkn1dtisKZr18F/P7MYUzXr4L+f2atSlm7FimGG+m4xtewWJ5Mk+rtjsFieTJPq7bFYUzXr4L+f2YwpmvXwX8/syUs3YTDDfTcY2vYLE8mSfV2x2CxPJkn1dtisKZr18F/P7MYUzXr4L+f2ZKWbsJhhvpuMbXsFieTJPq7bnsFieRJPq7bE4UzXr4L+f2YwpmvXwX8/syUs3YTDDfTcYUsmRZxUkmhmzyJTMgkdhS7UbqjxNfhIHCm/x7uLSpXN4OczSAd21jH65ZBuC7d+5TQoSALqAEpqRu+XjXx9CbWWO6uDyDpY2ssd1cHkHS3fOFlZxnF1s9KhXcntW7S/Ux5vM5eBwZIIx6ZD2r3gdG7Ui9+et2t6ny/Zps1nEJJJxFiw0a/RLolwHbwvUAqWCPiTRSagf/fIeg9rLHdXB5B0sbWWO6yDyDpbGVVUf29Sr9agye1btJxjz0/jJNK5fJo+zkVEonjqpiSvel2qhoU1TQnfTdwp38W6oiZJMpPNo6eRMSq0D57fcXNyFnvJomgrX96fp7/Q+1ljurg8g6WNrLHdZB5B0syqr1V646/SywMntW7S/Ux59lk3gZ9OHby3cdEvIZzDl06eOkgKT/qKJTvAJJ/bv4Gz9ntrY+zzmPdysOUu371Kil8m+oUBpvFP/AAzv2ssd1cHkHSwLWWOHCMgx/wBA6WjtTeguVGrQ+mOLTUUXASmNlXKFxJrVBpkWiI6+gX2J9ofGCyf7bnE+0PjBZP8AbMHa2x/WwmSdLG1tj+thMk6W5EhLe4eO3SFNwPr2hfYn2h8YLJ/tjE+0PjBZP9swdrbH9bCZJ0sbW2P62EyTpZIS3uHjNIU3A+vaF7ifaHxgsn+25xPtD4wWT/bMHa2x/WwmSdLG1tj+thMk6WSEt7h4xSFNwPr2hfYn2h8YLJ/tuMT7Q+MFk/2zC2tsf1sJknSxtbY/rYTIOlkhLe4eFIU3A+vaM5hI583eZA1MYSOfN3mQNTZzaO3fMmXoxoY2jt3zJl6MaG1ymfYPHMTJqFryg8u0aPCRz5u8yBqYwkc+bvMgamzm0du+ZMvRjQxtHbvmTL0Y0MlM+weOYTULXlB5do0eEjnzd5kDUxhI583eZA1NnNo7d8yZejGhjaO3fMmXoxoZKZ9g8cwmoWvKDy7Ro8JHPm7zIGpjCRz5u8yBqbObR275ky9GNDG0du+ZMvRjQyUz7B45hNQteUHl2jR4SOfN3mQNTGErnzh5kDU2c2jt3zJl6MaGNo7d8yZejGhkbPsHjmE1C95QeXaNHhI583eZA1MYSOfN3mQNTZzaO3fMmXoxoY2jt3zJl6MaGRs+weOYTULXlB5do0eEjnzd5kDUxhI583eZA1NnNo7d8yZejGhjaO3fMmXoxoZKZ9g8cwmoWvKDy7Ro8JHPm7zIGpjCRx5w8yBqbObR275ky9GNDG0du+ZMvR/+jJTPsHjmE1C15QeXaNrilIenmGUnUxilIenmGUnUybYbVTVom5sMPF/gOTFKQ9PMMpOpjFKQ9PMMpOpk2wymrQzYYeL/AAHJilIenmGUnUxilIenmGUnUybYZTVoZsMPF/gOTFKQ9PMMpOpjFKQ9PMMpOpk2wymrQzYYeL/AcmKUh6eYZSdTGKUh6eYZSdTJthlNWhmww8X+A5MUpD08wyk6mMUpD08wyk6mTbDKatDNhh4v8ByYpSHp5hlJ1MYpSHp5hlJ1Mm2GU1aGbDDxf4DkxSkPTzDKTqYxSkPTzDKTqZNsMpq0M2GHi/wP/9k="/>
          <p:cNvSpPr>
            <a:spLocks noChangeAspect="1" noChangeArrowheads="1"/>
          </p:cNvSpPr>
          <p:nvPr/>
        </p:nvSpPr>
        <p:spPr bwMode="auto">
          <a:xfrm>
            <a:off x="63500" y="-327025"/>
            <a:ext cx="1162050" cy="695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 descr="http://t2.gstatic.com/images?q=tbn:ANd9GcSiVsR1y1cKxvPsYbeE-DGjWthLsI-m8dGGRauHhx6hxn4qopZ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9200" y="2468446"/>
            <a:ext cx="530710" cy="304800"/>
          </a:xfrm>
          <a:prstGeom prst="rect">
            <a:avLst/>
          </a:prstGeom>
          <a:noFill/>
        </p:spPr>
      </p:pic>
      <p:sp>
        <p:nvSpPr>
          <p:cNvPr id="2050" name="AutoShape 2" descr="data:image/jpeg;base64,/9j/4AAQSkZJRgABAQAAAQABAAD/2wBDAAkGBwgHBgkIBwgKCgkLDRYPDQwMDRsUFRAWIB0iIiAdHx8kKDQsJCYxJx8fLT0tMTU3Ojo6Iys/RD84QzQ5Ojf/2wBDAQoKCg0MDRoPDxo3JR8lNzc3Nzc3Nzc3Nzc3Nzc3Nzc3Nzc3Nzc3Nzc3Nzc3Nzc3Nzc3Nzc3Nzc3Nzc3Nzc3Nzf/wAARCABaAIcDASIAAhEBAxEB/8QAGwABAAMBAQEBAAAAAAAAAAAAAAUGBwMEAgj/xAA5EAABAwICBQoFAwQDAAAAAAABAAIDBBEFBhIhMTZRBxMUFTRBUlORknFzdLKzIjJhQmJjgaGi4f/EABsBAAEFAQEAAAAAAAAAAAAAAAQAAgMFBgcB/8QALREAAgECAwcDAwUAAAAAAAAAAAECAwQRMnESEyExMzRRBnLBFCJSBRVBobH/2gAMAwEAAhEDEQA/AK3gFa5oOlrCmusG+Eqs4LsKlVWTeDMhXk41GkSPWDfCU6wb4VHIm7TIt7IkesG+FWfk6qGVOZHRlgI6K86xf+pio6t/JbvS/wCjk+5ifTk9tBVnOTrxT8mrcxD5UfsCcxD5UfsC6IrI1Rz5iHyo/YE5iHyo/YF0RIRz5iHyo/YFjmc6xkOa8Tj5toDJGgWH+NpWzrC8+b44t81n42Ia5bUVqX3p6CncyT/H5R4+sWeAeidYs8A9FGogtpmw3FPwSXWLPAPROsWeAeijUXu0xbin4L3lueKSmJ5sX+CLy5U7IiKg/tM1eQiqzRQsF2FSqisF2FSqHqczktz1GEREwgCt/JbvS/6OT7mKoK38lu9L/o5PuYnU861C7HuIamtIiK0NaEUVWZkwWiq30lViMEc7LabSf2XFwHHYDYg61JRSxzRtkhe2SNwu1zCCCP4KapJvBM9cWuLR9rC8+b44t81n42LdFhefN8cW+az8bFBdZVqX/pzupe35RAoiIE2gRESEXHKnZCiZU7IURcMpl73ryKFguwqVUVguwqVUFTmciueowiImEAVv5Ld6X/RyfcxVBW/kt3pf9HJ9zE+nnWoXY9xDU1lxDWkuIAAuSVQ8zVb6uZvQcXM1HiIZoNpJP1QxMJ5197WDR3m4N/032BWOsr8RGPigpooRA6hkkY9+ld01xojVqDR3nXrcP90Siq58QrZqyhnMM9TowTMJj0C8uJdA5rtbtZdouba4dY62o6q+Brov7lqVEvLmMYXyPYBZmnrIFtl+7YNWxT+TcefgWIsaZA2hnkAqGH9rb6tO/dbj3gW4Wj8RwnEMLk05KCaODny2n5xhcHWN2tPHh/PddSjKTDMducLjdBUAFs1Fe+iCbFzD3gX2Wvq1qopxqKeKeDX9ltOUHHBrgzYFhefN8cW+az8bFrmGYnVVuN4rSSUjY6WjexkU2ncyuLbn9PdbV8VkefN8cW+az8bFZXWRahHpt43Uva/9RAoiII2oRESEXHKnZCiZU7IURcMpl73ryKFguwqVUVguwqVUFTmciueowiImEAVv5Ld6X/RyfcxVBW/kt3pf9HJ9zE+nnWoXY9xDU0HMeFTYgKWpopnRVlHJzkR0yGOHe1wsbg2HptVMr2UGOuOMDC39MjcBJTsc6GohN7DRMf772JBI79vctMUTjGXMKxgh9dTkyDZJHI6N2y21pF/98BwCs+GPFYmpnDFcDNRhs0EjKSixKsbTkackbpBLNcf0xtAFnbb/AAUwx82G1cNTWz1uJVEj2NoqGFlhEbWEsoBtqNx8bnu/TZXZSp3zyOkr8RdDIHtdD0l4Ba4AWuDfuHp/LryOB4DhuBUrafDKYRMBJuSXON7X1nX3DVs1IelRlHFyeL88hKGy1s8Fqzz5SwIZfwltI6eSone8yTTPcTpvO0jgP/TtJKyXPm+OLfNZ+Ni3RYXnzfHFvms/GxNusi1NH6aSVzJL8flECiIgjahERIRccqdkKJlTshRFwymXvevIoWC7CpVRWC7CpVQVOZyK56jCIiYQBW/kt3pf9HJ9zFUFb+S3el/0cn3MTqedahdj3ENTWkRFaGtCIiQgsLz5vji3zWfjYt0WF583xxb5rPxsQ11lWpoPTndS9vyiBREQJtAiIkIuOVOyFEyp2REXDKZe968jP8JlbHcO1KS6THxVciJ16+5drnimShizl9W2Upt4k70mPinSY+KgrnilzxXm7RF9JHyTvSY+KtfJnXQRZmc6R1h0SQf9mLN7nipbK73sxa7HOaeZdsNu8J0Ka2kEWtsoVovH+T9D9b0nmD1Trek8weqybn5fNf7inPy+a/3FHGhNZ63pPMHqnW9J5g9Vk3Py+a/3FOfl81/uKQjWet6TzP8AlYnnmrifm/FXNcC0yMI1/wCNik+fm81/uKoWYXuOOVZLnE6TdZP9jVBcLGKRc/otZ0a8pLx8o9vSY+I9U6THxHqoLSd4j6ppO8R9UJu0aX9wn4J3pMfEeqdJZxHqoLSd4j6oXOt+4+q93aF9fPwaRlXEacQmNzrOCKkYa9wFw4g/FFJF4LAFr0Y1Z7fLE//Z"/>
          <p:cNvSpPr>
            <a:spLocks noChangeAspect="1" noChangeArrowheads="1"/>
          </p:cNvSpPr>
          <p:nvPr/>
        </p:nvSpPr>
        <p:spPr bwMode="auto">
          <a:xfrm>
            <a:off x="63500" y="-411163"/>
            <a:ext cx="1285875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AutoShape 4" descr="data:image/jpeg;base64,/9j/4AAQSkZJRgABAQAAAQABAAD/2wBDAAkGBwgHBgkIBwgKCgkLDRYPDQwMDRsUFRAWIB0iIiAdHx8kKDQsJCYxJx8fLT0tMTU3Ojo6Iys/RD84QzQ5Ojf/2wBDAQoKCg0MDRoPDxo3JR8lNzc3Nzc3Nzc3Nzc3Nzc3Nzc3Nzc3Nzc3Nzc3Nzc3Nzc3Nzc3Nzc3Nzc3Nzc3Nzc3Nzf/wAARCABaAIcDASIAAhEBAxEB/8QAGwABAAMBAQEBAAAAAAAAAAAAAAUGBwMEAgj/xAA5EAABAwICBQoFAwQDAAAAAAABAAIDBBEFBhIhMTZRBxMUFTRBUlORknFzdLKzIjJhQmJjgaGi4f/EABsBAAEFAQEAAAAAAAAAAAAAAAQAAgMFBgcB/8QALREAAgECAwcDAwUAAAAAAAAAAAECAwQRMnESEyExMzRRBnLBFCJSBRVBobH/2gAMAwEAAhEDEQA/AK3gFa5oOlrCmusG+Eqs4LsKlVWTeDMhXk41GkSPWDfCU6wb4VHIm7TIt7IkesG+FWfk6qGVOZHRlgI6K86xf+pio6t/JbvS/wCjk+5ifTk9tBVnOTrxT8mrcxD5UfsCcxD5UfsC6IrI1Rz5iHyo/YE5iHyo/YF0RIRz5iHyo/YFjmc6xkOa8Tj5toDJGgWH+NpWzrC8+b44t81n42Ia5bUVqX3p6CncyT/H5R4+sWeAeidYs8A9FGogtpmw3FPwSXWLPAPROsWeAeijUXu0xbin4L3lueKSmJ5sX+CLy5U7IiKg/tM1eQiqzRQsF2FSqisF2FSqHqczktz1GEREwgCt/JbvS/6OT7mKoK38lu9L/o5PuYnU861C7HuIamtIiK0NaEUVWZkwWiq30lViMEc7LabSf2XFwHHYDYg61JRSxzRtkhe2SNwu1zCCCP4KapJvBM9cWuLR9rC8+b44t81n42LdFhefN8cW+az8bFBdZVqX/pzupe35RAoiIE2gRESEXHKnZCiZU7IURcMpl73ryKFguwqVUVguwqVUFTmciueowiImEAVv5Ld6X/RyfcxVBW/kt3pf9HJ9zE+nnWoXY9xDU1lxDWkuIAAuSVQ8zVb6uZvQcXM1HiIZoNpJP1QxMJ5197WDR3m4N/032BWOsr8RGPigpooRA6hkkY9+ld01xojVqDR3nXrcP90Siq58QrZqyhnMM9TowTMJj0C8uJdA5rtbtZdouba4dY62o6q+Brov7lqVEvLmMYXyPYBZmnrIFtl+7YNWxT+TcefgWIsaZA2hnkAqGH9rb6tO/dbj3gW4Wj8RwnEMLk05KCaODny2n5xhcHWN2tPHh/PddSjKTDMducLjdBUAFs1Fe+iCbFzD3gX2Wvq1qopxqKeKeDX9ltOUHHBrgzYFhefN8cW+az8bFrmGYnVVuN4rSSUjY6WjexkU2ncyuLbn9PdbV8VkefN8cW+az8bFZXWRahHpt43Uva/9RAoiII2oRESEXHKnZCiZU7IURcMpl73ryKFguwqVUVguwqVUFTmciueowiImEAVv5Ld6X/RyfcxVBW/kt3pf9HJ9zE+nnWoXY9xDU0HMeFTYgKWpopnRVlHJzkR0yGOHe1wsbg2HptVMr2UGOuOMDC39MjcBJTsc6GohN7DRMf772JBI79vctMUTjGXMKxgh9dTkyDZJHI6N2y21pF/98BwCs+GPFYmpnDFcDNRhs0EjKSixKsbTkackbpBLNcf0xtAFnbb/AAUwx82G1cNTWz1uJVEj2NoqGFlhEbWEsoBtqNx8bnu/TZXZSp3zyOkr8RdDIHtdD0l4Ba4AWuDfuHp/LryOB4DhuBUrafDKYRMBJuSXON7X1nX3DVs1IelRlHFyeL88hKGy1s8Fqzz5SwIZfwltI6eSone8yTTPcTpvO0jgP/TtJKyXPm+OLfNZ+Ni3RYXnzfHFvms/GxNusi1NH6aSVzJL8flECiIgjahERIRccqdkKJlTshRFwymXvevIoWC7CpVRWC7CpVQVOZyK56jCIiYQBW/kt3pf9HJ9zFUFb+S3el/0cn3MTqedahdj3ENTWkRFaGtCIiQgsLz5vji3zWfjYt0WF583xxb5rPxsQ11lWpoPTndS9vyiBREQJtAiIkIuOVOyFEyp2REXDKZe968jP8JlbHcO1KS6THxVciJ16+5drnimShizl9W2Upt4k70mPinSY+KgrnilzxXm7RF9JHyTvSY+KtfJnXQRZmc6R1h0SQf9mLN7nipbK73sxa7HOaeZdsNu8J0Ka2kEWtsoVovH+T9D9b0nmD1Trek8weqybn5fNf7inPy+a/3FHGhNZ63pPMHqnW9J5g9Vk3Py+a/3FOfl81/uKQjWet6TzP8AlYnnmrifm/FXNcC0yMI1/wCNik+fm81/uKoWYXuOOVZLnE6TdZP9jVBcLGKRc/otZ0a8pLx8o9vSY+I9U6THxHqoLSd4j6ppO8R9UJu0aX9wn4J3pMfEeqdJZxHqoLSd4j6oXOt+4+q93aF9fPwaRlXEacQmNzrOCKkYa9wFw4g/FFJF4LAFr0Y1Z7fLE//Z"/>
          <p:cNvSpPr>
            <a:spLocks noChangeAspect="1" noChangeArrowheads="1"/>
          </p:cNvSpPr>
          <p:nvPr/>
        </p:nvSpPr>
        <p:spPr bwMode="auto">
          <a:xfrm>
            <a:off x="63500" y="-411163"/>
            <a:ext cx="1285875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8" descr="http://t3.gstatic.com/images?q=tbn:ANd9GcSYA1-pfTrFBmOL-M6i6gV-x4U3JxI65dgl8mVNCcHzM1ajkTxXx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673" y="3334339"/>
            <a:ext cx="533400" cy="323261"/>
          </a:xfrm>
          <a:prstGeom prst="rect">
            <a:avLst/>
          </a:prstGeom>
          <a:noFill/>
        </p:spPr>
      </p:pic>
      <p:pic>
        <p:nvPicPr>
          <p:cNvPr id="19" name="Picture 5" descr="LogoPUCMM_511PX_RGB_300DPI_FC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76200"/>
            <a:ext cx="831271" cy="83127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20" name="Picture 6" descr="http://www.33ff.com/flags/XL_flags_embossed/Mexico_flag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" y="3836298"/>
            <a:ext cx="532053" cy="354702"/>
          </a:xfrm>
          <a:prstGeom prst="rect">
            <a:avLst/>
          </a:prstGeom>
          <a:noFill/>
        </p:spPr>
      </p:pic>
      <p:pic>
        <p:nvPicPr>
          <p:cNvPr id="22" name="Picture 21" descr="http://t2.gstatic.com/images?q=tbn:ANd9GcSiVsR1y1cKxvPsYbeE-DGjWthLsI-m8dGGRauHhx6hxn4qopZ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000" y="5105400"/>
            <a:ext cx="530710" cy="304800"/>
          </a:xfrm>
          <a:prstGeom prst="rect">
            <a:avLst/>
          </a:prstGeom>
          <a:noFill/>
        </p:spPr>
      </p:pic>
      <p:pic>
        <p:nvPicPr>
          <p:cNvPr id="4" name="Picture 2" descr="File:Flag of Antigua and Barbuda.sv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2773" y="4343400"/>
            <a:ext cx="457200" cy="304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11262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1459233"/>
            <a:ext cx="9144000" cy="204596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DO"/>
          </a:p>
        </p:txBody>
      </p:sp>
      <p:sp>
        <p:nvSpPr>
          <p:cNvPr id="18436" name="Rectangle 3"/>
          <p:cNvSpPr txBox="1">
            <a:spLocks noChangeArrowheads="1"/>
          </p:cNvSpPr>
          <p:nvPr/>
        </p:nvSpPr>
        <p:spPr bwMode="auto">
          <a:xfrm>
            <a:off x="4936273" y="3824136"/>
            <a:ext cx="3505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18288"/>
          <a:lstStyle/>
          <a:p>
            <a:pPr algn="just" fontAlgn="b">
              <a:lnSpc>
                <a:spcPct val="80000"/>
              </a:lnSpc>
              <a:buClr>
                <a:srgbClr val="FFCC00"/>
              </a:buClr>
              <a:buSzPct val="110000"/>
              <a:buFont typeface="Wingdings" pitchFamily="2" charset="2"/>
              <a:buChar char="§"/>
            </a:pPr>
            <a:r>
              <a:rPr lang="es-DO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En operación por más de 25 años</a:t>
            </a:r>
          </a:p>
          <a:p>
            <a:pPr algn="just" fontAlgn="b">
              <a:lnSpc>
                <a:spcPct val="80000"/>
              </a:lnSpc>
              <a:buClr>
                <a:srgbClr val="FFCC00"/>
              </a:buClr>
              <a:buSzPct val="110000"/>
              <a:buFont typeface="Wingdings" pitchFamily="2" charset="2"/>
              <a:buChar char="§"/>
            </a:pPr>
            <a:endParaRPr lang="es-DO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algn="just" fontAlgn="b">
              <a:lnSpc>
                <a:spcPct val="80000"/>
              </a:lnSpc>
              <a:buClr>
                <a:srgbClr val="FFCC00"/>
              </a:buClr>
              <a:buSzPct val="110000"/>
              <a:buFont typeface="Wingdings" pitchFamily="2" charset="2"/>
              <a:buChar char="§"/>
            </a:pPr>
            <a:r>
              <a:rPr lang="es-DO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 Un promedio de 200 estudiantes extranjeros participan en este programa anualmente</a:t>
            </a:r>
          </a:p>
          <a:p>
            <a:pPr algn="just" fontAlgn="b">
              <a:lnSpc>
                <a:spcPct val="80000"/>
              </a:lnSpc>
              <a:buClr>
                <a:srgbClr val="FFCC00"/>
              </a:buClr>
              <a:buSzPct val="110000"/>
              <a:buFont typeface="Wingdings" pitchFamily="2" charset="2"/>
              <a:buChar char="§"/>
            </a:pPr>
            <a:endParaRPr lang="es-DO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algn="just" fontAlgn="b">
              <a:lnSpc>
                <a:spcPct val="80000"/>
              </a:lnSpc>
              <a:buClr>
                <a:srgbClr val="FFCC00"/>
              </a:buClr>
              <a:buSzPct val="110000"/>
              <a:buFont typeface="Wingdings" pitchFamily="2" charset="2"/>
              <a:buChar char="§"/>
            </a:pPr>
            <a:r>
              <a:rPr lang="es-DO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 Más de 6 consorcios de universidades de Estados Unidos afiliados.</a:t>
            </a:r>
          </a:p>
          <a:p>
            <a:pPr algn="just" fontAlgn="b">
              <a:lnSpc>
                <a:spcPct val="80000"/>
              </a:lnSpc>
              <a:buClr>
                <a:srgbClr val="FFCC00"/>
              </a:buClr>
              <a:buSzPct val="95000"/>
              <a:buFont typeface="Wingdings" pitchFamily="2" charset="2"/>
              <a:buChar char="Ø"/>
            </a:pPr>
            <a:endParaRPr lang="es-DO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8437" name="Text Box 12"/>
          <p:cNvSpPr txBox="1">
            <a:spLocks noChangeArrowheads="1"/>
          </p:cNvSpPr>
          <p:nvPr/>
        </p:nvSpPr>
        <p:spPr bwMode="auto">
          <a:xfrm>
            <a:off x="830263" y="311150"/>
            <a:ext cx="770413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DO" sz="2200" b="1" dirty="0">
                <a:latin typeface="Tahoma" pitchFamily="34" charset="0"/>
              </a:rPr>
              <a:t>Pontificia Universidad Católica Madre y Maestra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3400" y="1624703"/>
            <a:ext cx="8001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Cursos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Intensivos</a:t>
            </a:r>
            <a:r>
              <a:rPr lang="en-US" sz="2000" dirty="0">
                <a:solidFill>
                  <a:srgbClr val="C00000"/>
                </a:solidFill>
              </a:rPr>
              <a:t> de </a:t>
            </a:r>
            <a:r>
              <a:rPr lang="en-US" sz="2000" dirty="0" err="1">
                <a:solidFill>
                  <a:srgbClr val="C00000"/>
                </a:solidFill>
              </a:rPr>
              <a:t>Español</a:t>
            </a:r>
            <a:r>
              <a:rPr lang="en-US" sz="2000" dirty="0">
                <a:solidFill>
                  <a:srgbClr val="C00000"/>
                </a:solidFill>
              </a:rPr>
              <a:t> y </a:t>
            </a:r>
            <a:r>
              <a:rPr lang="en-US" sz="2000" dirty="0" err="1">
                <a:solidFill>
                  <a:srgbClr val="C00000"/>
                </a:solidFill>
              </a:rPr>
              <a:t>Cultura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n-US" sz="2000" dirty="0" err="1">
                <a:solidFill>
                  <a:srgbClr val="C00000"/>
                </a:solidFill>
              </a:rPr>
              <a:t>Caribeña</a:t>
            </a:r>
            <a:r>
              <a:rPr lang="en-US" sz="2000" dirty="0">
                <a:solidFill>
                  <a:srgbClr val="C00000"/>
                </a:solidFill>
              </a:rPr>
              <a:t> -</a:t>
            </a:r>
          </a:p>
        </p:txBody>
      </p:sp>
      <p:pic>
        <p:nvPicPr>
          <p:cNvPr id="9" name="Picture 5" descr="LogoPUCMM_511PX_RGB_300DPI_F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52400"/>
            <a:ext cx="831271" cy="83127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10" name="Rectangle 4"/>
          <p:cNvSpPr>
            <a:spLocks noChangeArrowheads="1"/>
          </p:cNvSpPr>
          <p:nvPr/>
        </p:nvSpPr>
        <p:spPr bwMode="gray">
          <a:xfrm>
            <a:off x="1235927" y="709433"/>
            <a:ext cx="75438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u="sng" dirty="0">
                <a:solidFill>
                  <a:schemeClr val="tx2">
                    <a:lumMod val="90000"/>
                  </a:schemeClr>
                </a:solidFill>
                <a:latin typeface="+mj-lt"/>
              </a:rPr>
              <a:t>PROGRAMAS  PARA ESTUDIANTES EXTRANJEROS</a:t>
            </a:r>
            <a:endParaRPr lang="en-US" sz="2800" u="sng" dirty="0">
              <a:solidFill>
                <a:schemeClr val="tx2">
                  <a:lumMod val="90000"/>
                </a:schemeClr>
              </a:solidFill>
              <a:latin typeface="+mj-lt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457200" y="2148245"/>
            <a:ext cx="82296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MX" dirty="0">
                <a:solidFill>
                  <a:schemeClr val="bg1"/>
                </a:solidFill>
                <a:latin typeface="+mj-lt"/>
              </a:rPr>
              <a:t>El objetivo de este programa es permitir a estudiantes extranjeros perfeccionar sus habilidades orales y escritas del español. </a:t>
            </a:r>
            <a:r>
              <a:rPr lang="es-ES" dirty="0">
                <a:solidFill>
                  <a:schemeClr val="bg1"/>
                </a:solidFill>
                <a:latin typeface="+mj-lt"/>
              </a:rPr>
              <a:t>Los estudiantes también pueden obtener o ampliar sus conocimientos la cultura  dominicana, caribeña y latinoamericana. El programa también incluye los servicios comunitarios y de salud.</a:t>
            </a:r>
            <a:r>
              <a:rPr lang="es-MX" dirty="0">
                <a:solidFill>
                  <a:schemeClr val="bg1"/>
                </a:solidFill>
                <a:latin typeface="+mj-lt"/>
              </a:rPr>
              <a:t> </a:t>
            </a:r>
            <a:endParaRPr lang="es-DO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2292" name="Picture 4" descr="http://www.pucmm.edu.do/PUCMM/Noticias/PublishingImages/bienveestsintercambi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5029200"/>
            <a:ext cx="2133600" cy="160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294" name="Picture 6" descr="http://www.ciee.org/study-abroad/images/programs/0049/headers/desktop/santiago-dominican-republic-summer-community-public-health-students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 r="15447"/>
          <a:stretch>
            <a:fillRect/>
          </a:stretch>
        </p:blipFill>
        <p:spPr bwMode="auto">
          <a:xfrm>
            <a:off x="914400" y="3429000"/>
            <a:ext cx="2971800" cy="15626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300" name="Picture 12" descr="http://ciee.typepad.com/.a/6a010536fa9ded970b016301868779970d-320wi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62200" y="5029200"/>
            <a:ext cx="2133600" cy="16002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05148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9293" y="1520594"/>
            <a:ext cx="9144000" cy="533740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DO"/>
          </a:p>
        </p:txBody>
      </p:sp>
      <p:sp>
        <p:nvSpPr>
          <p:cNvPr id="18437" name="Text Box 12"/>
          <p:cNvSpPr txBox="1">
            <a:spLocks noChangeArrowheads="1"/>
          </p:cNvSpPr>
          <p:nvPr/>
        </p:nvSpPr>
        <p:spPr bwMode="auto">
          <a:xfrm>
            <a:off x="830263" y="311150"/>
            <a:ext cx="770413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DO" sz="2200" b="1" dirty="0">
                <a:latin typeface="Tahoma" pitchFamily="34" charset="0"/>
              </a:rPr>
              <a:t>Pontificia Universidad Católica Madre y Maestra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6493" y="1524000"/>
            <a:ext cx="8001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Brigadas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 err="1">
                <a:solidFill>
                  <a:srgbClr val="C00000"/>
                </a:solidFill>
              </a:rPr>
              <a:t>Médicas</a:t>
            </a:r>
            <a:r>
              <a:rPr lang="en-US" sz="2400" dirty="0">
                <a:solidFill>
                  <a:srgbClr val="C00000"/>
                </a:solidFill>
              </a:rPr>
              <a:t>-</a:t>
            </a:r>
          </a:p>
        </p:txBody>
      </p:sp>
      <p:pic>
        <p:nvPicPr>
          <p:cNvPr id="9" name="Picture 5" descr="LogoPUCMM_511PX_RGB_300DPI_F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52400"/>
            <a:ext cx="831271" cy="83127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10" name="Rectangle 4"/>
          <p:cNvSpPr>
            <a:spLocks noChangeArrowheads="1"/>
          </p:cNvSpPr>
          <p:nvPr/>
        </p:nvSpPr>
        <p:spPr bwMode="gray">
          <a:xfrm>
            <a:off x="1212271" y="811097"/>
            <a:ext cx="75438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u="sng" dirty="0">
                <a:solidFill>
                  <a:schemeClr val="tx2">
                    <a:lumMod val="90000"/>
                  </a:schemeClr>
                </a:solidFill>
                <a:latin typeface="+mj-lt"/>
              </a:rPr>
              <a:t>PROGRAMAS  PARA ESTUDIANTES EXTRANJEROS</a:t>
            </a:r>
            <a:endParaRPr lang="en-US" sz="2800" u="sng" dirty="0">
              <a:solidFill>
                <a:schemeClr val="tx2">
                  <a:lumMod val="90000"/>
                </a:schemeClr>
              </a:solidFill>
              <a:latin typeface="+mj-lt"/>
            </a:endParaRPr>
          </a:p>
        </p:txBody>
      </p:sp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81000" y="1981200"/>
            <a:ext cx="49530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dirty="0">
                <a:solidFill>
                  <a:schemeClr val="bg1"/>
                </a:solidFill>
                <a:latin typeface="+mj-lt"/>
              </a:rPr>
              <a:t>Es un programa de una semana de </a:t>
            </a:r>
            <a:r>
              <a:rPr lang="es-ES" b="1" dirty="0">
                <a:solidFill>
                  <a:schemeClr val="bg1"/>
                </a:solidFill>
                <a:latin typeface="+mj-lt"/>
              </a:rPr>
              <a:t>aprendizaje-servicio</a:t>
            </a:r>
            <a:r>
              <a:rPr lang="es-ES" dirty="0">
                <a:solidFill>
                  <a:schemeClr val="bg1"/>
                </a:solidFill>
                <a:latin typeface="+mj-lt"/>
              </a:rPr>
              <a:t> basado en la misión de Global </a:t>
            </a:r>
            <a:r>
              <a:rPr lang="es-ES" dirty="0" err="1">
                <a:solidFill>
                  <a:schemeClr val="bg1"/>
                </a:solidFill>
                <a:latin typeface="+mj-lt"/>
              </a:rPr>
              <a:t>Brigades</a:t>
            </a:r>
            <a:r>
              <a:rPr lang="es-ES" dirty="0">
                <a:solidFill>
                  <a:schemeClr val="bg1"/>
                </a:solidFill>
                <a:latin typeface="+mj-lt"/>
              </a:rPr>
              <a:t>. </a:t>
            </a:r>
          </a:p>
          <a:p>
            <a:pPr algn="just"/>
            <a:endParaRPr lang="es-ES" dirty="0">
              <a:solidFill>
                <a:schemeClr val="bg1"/>
              </a:solidFill>
              <a:latin typeface="+mj-lt"/>
            </a:endParaRPr>
          </a:p>
          <a:p>
            <a:pPr algn="just"/>
            <a:r>
              <a:rPr lang="es-ES" dirty="0">
                <a:solidFill>
                  <a:schemeClr val="bg1"/>
                </a:solidFill>
                <a:latin typeface="+mj-lt"/>
              </a:rPr>
              <a:t>Tiene como objetivo proporcionar a las comunidades necesitadas oportunidades de </a:t>
            </a:r>
            <a:r>
              <a:rPr lang="es-ES" b="1" dirty="0">
                <a:solidFill>
                  <a:schemeClr val="bg1"/>
                </a:solidFill>
                <a:latin typeface="+mj-lt"/>
              </a:rPr>
              <a:t>atención médica sin costo</a:t>
            </a:r>
            <a:r>
              <a:rPr lang="es-ES" dirty="0">
                <a:solidFill>
                  <a:schemeClr val="bg1"/>
                </a:solidFill>
                <a:latin typeface="+mj-lt"/>
              </a:rPr>
              <a:t>, a través de cuatro componentes principales: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  <a:latin typeface="+mj-lt"/>
              </a:rPr>
              <a:t>Clínicas móviles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  <a:latin typeface="+mj-lt"/>
              </a:rPr>
              <a:t>Farmacia gratuita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  <a:latin typeface="+mj-lt"/>
              </a:rPr>
              <a:t>Talleres de educación para la salud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  <a:latin typeface="+mj-lt"/>
              </a:rPr>
              <a:t>Centro de inmunización </a:t>
            </a:r>
          </a:p>
          <a:p>
            <a:pPr algn="just"/>
            <a:endParaRPr lang="es-ES" dirty="0">
              <a:solidFill>
                <a:schemeClr val="bg1"/>
              </a:solidFill>
              <a:latin typeface="+mj-lt"/>
            </a:endParaRPr>
          </a:p>
          <a:p>
            <a:pPr algn="just"/>
            <a:r>
              <a:rPr lang="es-ES" dirty="0">
                <a:solidFill>
                  <a:schemeClr val="bg1"/>
                </a:solidFill>
                <a:latin typeface="+mj-lt"/>
              </a:rPr>
              <a:t>Los estudiantes voluntarios son guiados por la Facultad de Medicina de PUCMM y tienen la oportunidad de vivir con familias locales y trabajar con estudiantes dominicanos, experimentando una </a:t>
            </a:r>
            <a:r>
              <a:rPr lang="es-ES" b="1" dirty="0">
                <a:solidFill>
                  <a:schemeClr val="bg1"/>
                </a:solidFill>
                <a:latin typeface="+mj-lt"/>
              </a:rPr>
              <a:t>inmersión total en la cultura dominicana</a:t>
            </a:r>
            <a:r>
              <a:rPr lang="es-ES" dirty="0">
                <a:solidFill>
                  <a:schemeClr val="bg1"/>
                </a:solidFill>
                <a:latin typeface="+mj-lt"/>
              </a:rPr>
              <a:t>.</a:t>
            </a:r>
            <a:endParaRPr lang="es-DO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050" name="Picture 2" descr="Resultado de imagen para Global Brigades miss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988" y="2209167"/>
            <a:ext cx="3154073" cy="200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139" y="4463667"/>
            <a:ext cx="3155932" cy="211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947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3" name="Line 83"/>
          <p:cNvSpPr>
            <a:spLocks noChangeShapeType="1"/>
          </p:cNvSpPr>
          <p:nvPr/>
        </p:nvSpPr>
        <p:spPr bwMode="auto">
          <a:xfrm>
            <a:off x="4427538" y="2914650"/>
            <a:ext cx="0" cy="14398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29" name="AutoShape 89"/>
          <p:cNvSpPr>
            <a:spLocks noChangeArrowheads="1"/>
          </p:cNvSpPr>
          <p:nvPr/>
        </p:nvSpPr>
        <p:spPr bwMode="auto">
          <a:xfrm>
            <a:off x="3124200" y="3276600"/>
            <a:ext cx="2667000" cy="720725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9525" algn="ctr">
            <a:solidFill>
              <a:srgbClr val="4D4D4D"/>
            </a:solidFill>
            <a:round/>
            <a:headEnd/>
            <a:tailEnd/>
          </a:ln>
          <a:effectLst>
            <a:outerShdw dist="8980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61518" name="Rectangle 78"/>
          <p:cNvSpPr>
            <a:spLocks noChangeArrowheads="1"/>
          </p:cNvSpPr>
          <p:nvPr/>
        </p:nvSpPr>
        <p:spPr bwMode="auto">
          <a:xfrm>
            <a:off x="0" y="549275"/>
            <a:ext cx="9144000" cy="9350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70" name="Text Box 30"/>
          <p:cNvSpPr txBox="1">
            <a:spLocks noChangeArrowheads="1"/>
          </p:cNvSpPr>
          <p:nvPr/>
        </p:nvSpPr>
        <p:spPr bwMode="auto">
          <a:xfrm>
            <a:off x="3048000" y="3362980"/>
            <a:ext cx="27400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DO" altLang="en-US" sz="1400" b="1" dirty="0">
                <a:solidFill>
                  <a:schemeClr val="tx2">
                    <a:lumMod val="10000"/>
                  </a:schemeClr>
                </a:solidFill>
                <a:latin typeface="Century Gothic" panose="020B0502020202020204" pitchFamily="34" charset="0"/>
              </a:rPr>
              <a:t>DIRECCIÓN DE RELACIONES INTERNACIONALES </a:t>
            </a:r>
          </a:p>
        </p:txBody>
      </p:sp>
      <p:sp>
        <p:nvSpPr>
          <p:cNvPr id="61512" name="Text Box 72"/>
          <p:cNvSpPr txBox="1">
            <a:spLocks noChangeArrowheads="1"/>
          </p:cNvSpPr>
          <p:nvPr/>
        </p:nvSpPr>
        <p:spPr bwMode="auto">
          <a:xfrm>
            <a:off x="2825750" y="750095"/>
            <a:ext cx="52197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DO" altLang="en-US" sz="36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</a:rPr>
              <a:t>ESTRUCTURA</a:t>
            </a:r>
          </a:p>
        </p:txBody>
      </p:sp>
      <p:sp>
        <p:nvSpPr>
          <p:cNvPr id="61520" name="Line 80"/>
          <p:cNvSpPr>
            <a:spLocks noChangeShapeType="1"/>
          </p:cNvSpPr>
          <p:nvPr/>
        </p:nvSpPr>
        <p:spPr bwMode="auto">
          <a:xfrm flipV="1">
            <a:off x="3348038" y="4313238"/>
            <a:ext cx="0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21" name="Line 81"/>
          <p:cNvSpPr>
            <a:spLocks noChangeShapeType="1"/>
          </p:cNvSpPr>
          <p:nvPr/>
        </p:nvSpPr>
        <p:spPr bwMode="auto">
          <a:xfrm>
            <a:off x="3348038" y="4333875"/>
            <a:ext cx="208756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22" name="Line 82"/>
          <p:cNvSpPr>
            <a:spLocks noChangeShapeType="1"/>
          </p:cNvSpPr>
          <p:nvPr/>
        </p:nvSpPr>
        <p:spPr bwMode="auto">
          <a:xfrm>
            <a:off x="5435600" y="4321175"/>
            <a:ext cx="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26" name="AutoShape 86"/>
          <p:cNvSpPr>
            <a:spLocks noChangeArrowheads="1"/>
          </p:cNvSpPr>
          <p:nvPr/>
        </p:nvSpPr>
        <p:spPr bwMode="auto">
          <a:xfrm>
            <a:off x="2843213" y="2205038"/>
            <a:ext cx="3168650" cy="72072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rgbClr val="4D4D4D"/>
            </a:solidFill>
            <a:round/>
            <a:headEnd/>
            <a:tailEnd/>
          </a:ln>
          <a:effectLst>
            <a:outerShdw dist="8980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61527" name="Text Box 87"/>
          <p:cNvSpPr txBox="1">
            <a:spLocks noChangeArrowheads="1"/>
          </p:cNvSpPr>
          <p:nvPr/>
        </p:nvSpPr>
        <p:spPr bwMode="auto">
          <a:xfrm>
            <a:off x="2914650" y="2379425"/>
            <a:ext cx="30257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DO" altLang="en-US" b="1" dirty="0">
                <a:solidFill>
                  <a:schemeClr val="tx2">
                    <a:lumMod val="10000"/>
                  </a:schemeClr>
                </a:solidFill>
                <a:latin typeface="Century Gothic" panose="020B0502020202020204" pitchFamily="34" charset="0"/>
              </a:rPr>
              <a:t>RECTORÍA</a:t>
            </a:r>
          </a:p>
        </p:txBody>
      </p:sp>
      <p:sp>
        <p:nvSpPr>
          <p:cNvPr id="61530" name="AutoShape 90"/>
          <p:cNvSpPr>
            <a:spLocks noChangeArrowheads="1"/>
          </p:cNvSpPr>
          <p:nvPr/>
        </p:nvSpPr>
        <p:spPr bwMode="auto">
          <a:xfrm>
            <a:off x="2511425" y="4752975"/>
            <a:ext cx="1728788" cy="962274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rgbClr val="4D4D4D"/>
            </a:solidFill>
            <a:round/>
            <a:headEnd/>
            <a:tailEnd/>
          </a:ln>
          <a:effectLst>
            <a:outerShdw dist="8980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61531" name="Text Box 91"/>
          <p:cNvSpPr txBox="1">
            <a:spLocks noChangeArrowheads="1"/>
          </p:cNvSpPr>
          <p:nvPr/>
        </p:nvSpPr>
        <p:spPr bwMode="auto">
          <a:xfrm>
            <a:off x="2339975" y="4868863"/>
            <a:ext cx="2087563" cy="846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DO" altLang="en-US" sz="1400" dirty="0">
                <a:solidFill>
                  <a:schemeClr val="tx2">
                    <a:lumMod val="10000"/>
                  </a:schemeClr>
                </a:solidFill>
                <a:latin typeface="Century Gothic" panose="020B0502020202020204" pitchFamily="34" charset="0"/>
              </a:rPr>
              <a:t>Oficina Estudiantes Internacionales</a:t>
            </a:r>
          </a:p>
          <a:p>
            <a:pPr algn="ctr">
              <a:spcBef>
                <a:spcPct val="50000"/>
              </a:spcBef>
            </a:pPr>
            <a:r>
              <a:rPr lang="es-DO" altLang="en-US" sz="1400" dirty="0">
                <a:solidFill>
                  <a:schemeClr val="tx2">
                    <a:lumMod val="10000"/>
                  </a:schemeClr>
                </a:solidFill>
                <a:latin typeface="Century Gothic" panose="020B0502020202020204" pitchFamily="34" charset="0"/>
              </a:rPr>
              <a:t>Santiago</a:t>
            </a:r>
          </a:p>
        </p:txBody>
      </p:sp>
      <p:sp>
        <p:nvSpPr>
          <p:cNvPr id="61532" name="AutoShape 92"/>
          <p:cNvSpPr>
            <a:spLocks noChangeArrowheads="1"/>
          </p:cNvSpPr>
          <p:nvPr/>
        </p:nvSpPr>
        <p:spPr bwMode="auto">
          <a:xfrm>
            <a:off x="4598988" y="4752975"/>
            <a:ext cx="1728787" cy="962274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 algn="ctr">
            <a:solidFill>
              <a:srgbClr val="4D4D4D"/>
            </a:solidFill>
            <a:round/>
            <a:headEnd/>
            <a:tailEnd/>
          </a:ln>
          <a:effectLst>
            <a:outerShdw dist="8980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 sz="2400"/>
          </a:p>
        </p:txBody>
      </p:sp>
      <p:pic>
        <p:nvPicPr>
          <p:cNvPr id="18" name="Picture 5" descr="LogoPUCMM_511PX_RGB_300DPI_F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604" y="597769"/>
            <a:ext cx="831271" cy="83127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19" name="Text Box 91"/>
          <p:cNvSpPr txBox="1">
            <a:spLocks noChangeArrowheads="1"/>
          </p:cNvSpPr>
          <p:nvPr/>
        </p:nvSpPr>
        <p:spPr bwMode="auto">
          <a:xfrm>
            <a:off x="4419599" y="4886402"/>
            <a:ext cx="2087563" cy="846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DO" altLang="en-US" sz="1400" dirty="0">
                <a:solidFill>
                  <a:schemeClr val="tx2">
                    <a:lumMod val="10000"/>
                  </a:schemeClr>
                </a:solidFill>
                <a:latin typeface="Century Gothic" panose="020B0502020202020204" pitchFamily="34" charset="0"/>
              </a:rPr>
              <a:t>Oficina Estudiantes Internacionales</a:t>
            </a:r>
          </a:p>
          <a:p>
            <a:pPr algn="ctr">
              <a:spcBef>
                <a:spcPct val="50000"/>
              </a:spcBef>
            </a:pPr>
            <a:r>
              <a:rPr lang="es-DO" altLang="en-US" sz="1400">
                <a:solidFill>
                  <a:schemeClr val="tx2">
                    <a:lumMod val="10000"/>
                  </a:schemeClr>
                </a:solidFill>
                <a:latin typeface="Century Gothic" panose="020B0502020202020204" pitchFamily="34" charset="0"/>
              </a:rPr>
              <a:t>Santo Domingo</a:t>
            </a:r>
            <a:endParaRPr lang="es-DO" altLang="en-US" sz="1400" dirty="0">
              <a:solidFill>
                <a:schemeClr val="tx2">
                  <a:lumMod val="1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954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1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61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61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1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1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0" grpId="0"/>
      <p:bldP spid="61527" grpId="0"/>
      <p:bldP spid="61531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7" name="Text Box 12"/>
          <p:cNvSpPr txBox="1">
            <a:spLocks noChangeArrowheads="1"/>
          </p:cNvSpPr>
          <p:nvPr/>
        </p:nvSpPr>
        <p:spPr bwMode="auto">
          <a:xfrm>
            <a:off x="830263" y="311150"/>
            <a:ext cx="770413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DO" sz="2200" b="1">
                <a:latin typeface="Tahoma" pitchFamily="34" charset="0"/>
              </a:rPr>
              <a:t>Pontificia Universidad Católica Madre y Maestra</a:t>
            </a:r>
          </a:p>
        </p:txBody>
      </p:sp>
      <p:sp>
        <p:nvSpPr>
          <p:cNvPr id="2052" name="AutoShape 4" descr="data:image/jpeg;base64,/9j/4AAQSkZJRgABAQAAAQABAAD/2wBDAAkGBwgHBgkIBwgKCgkLDRYPDQwMDRsUFRAWIB0iIiAdHx8kKDQsJCYxJx8fLT0tMTU3Ojo6Iys/RD84QzQ5Ojf/2wBDAQoKCg0MDRoPDxo3JR8lNzc3Nzc3Nzc3Nzc3Nzc3Nzc3Nzc3Nzc3Nzc3Nzc3Nzc3Nzc3Nzc3Nzc3Nzc3Nzc3Nzf/wAARCABQAHgDASIAAhEBAxEB/8QAGQABAQEBAQEAAAAAAAAAAAAAAAcGBQEE/8QAMBAAAgECBQIFAgUFAAAAAAAAAAECAxEEF1WU4gUhBhITMVEigRQVMkHwJUJhkaH/xAAaAQEAAwEBAQAAAAAAAAAAAAAABAUGAQIH/8QALhEAAQIGAQMBBgcAAAAAAAAAAAEEAgMVUqHREQUSMUEGISNCUYETImFxkbHB/9oADAMBAAIRAxEAPwDEgApz6sAAAAAAAAAAAAAAAAAAAAAUHLOWsLa8xlnLWFteZQQY6qu78Jox1VeX4TRPss5awtrzGWctYW15lBPJyUISm72iruwTqrtfmwmhVXd+E0T/ACzlrC2vMZZy1hbXmdfE+MsDJVKeHrxcv0J0oTq/W79m0klb5u/ue4XxjgUqdKvXipfok6tOdL6lbsm007/N19ib+J1Tt5/xNHak++q/wmjj5Zy1hbXmMs5awtrzKBCSnCM1e0ldXPSFVXd2E0cqru/CaJ9lnLWFteYyzlrC2vMoIFVd34TQqry/CaJ9lnLWFteYyzlrC2vMoIFVd34TQqry/CaJ9lnLWFteYyzlrC2vMoIFVd34TQqry/CaJ9lnLWFteYKCBVXd+E0Kq8vwmgACuK8HLnPqC6/GKn/T/Sf0eRd5W+fc6hkK0KuL61Uw6xvUq8vxE1KpQm6NPD0/L7XtaUk+1ld+1+5YdPkQzVj7vSFRxyY/rPUMRi8NPq+G6HTwuHm7ylUn6ik32ul2t/pr2Nf03w5T6fiKVbFzw+LqJr0qdOi6ff5f1O6Xd/yxiZYDqFHBRpdRxK/L7KNRUW5yhG6d0ml9+5vfBlPGdRwUOr9Ur4dYmdH0I+pU8nmhGTfmUbK3muu/72XsrG1bs5cctUiT3foq+P38h24lLCit4kVPXjHk6savUH15Rcorp8qPaHkV/Pb3817/AGsdQyEIVcH1jD0JYvqNB+vFRrYibq08RDyr6b+0ZNu3e3+DXmKfyIZSy+31hQcKgABXgAAAAAAAAAAnuZktHW64DMyWjrdcCxpLy3KFhSndmU2UI4rxGJj1v0o4CqsK5tSqRpOzbSTle/z/AMMvmZLR1uuAzMlo63XAkN2LuT3fD55RU88efueIukPIvlymz5p+H/E+BxmJp4fFznh6qcJTq0qdWHpt/wBqS8ylb+fuUShU9eqsanOMpSU/QnStZ2Ste3yve5hMzJaOt1wGZktHW64FxLedUly1hhlpz9eU/ojS/Z5zLX3Q5Q07r4qXW4UZ4GrLCwlaNV0uydl9V7/KO2T3MyWjrdcBmZLR1uuBTuGLud2/D44RE88+PuSoekPIefy5TZQgT3MyWjrdcBmZLR1uuBHpLy3KHqlO7MpsoQJ7mZLR1uuAzMlo63XAUl5blBSndmU2UIE9zMlo63XAZmS0dbrgKS8tygpTuzKbKECe5mS0dbrgBSXluUFKd2ZTZPwAbE2IAAAAAAAAAAAAAAAAAAAAB//Z"/>
          <p:cNvSpPr>
            <a:spLocks noChangeAspect="1" noChangeArrowheads="1"/>
          </p:cNvSpPr>
          <p:nvPr/>
        </p:nvSpPr>
        <p:spPr bwMode="auto">
          <a:xfrm>
            <a:off x="63500" y="-365125"/>
            <a:ext cx="1143000" cy="762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AutoShape 8" descr="data:image/jpeg;base64,/9j/4AAQSkZJRgABAQAAAQABAAD/2wBDAAkGBwgHBgkIBwgKCgkLDRYPDQwMDRsUFRAWIB0iIiAdHx8kKDQsJCYxJx8fLT0tMTU3Ojo6Iys/RD84QzQ5Ojf/2wBDAQoKCg0MDRoPDxo3JR8lNzc3Nzc3Nzc3Nzc3Nzc3Nzc3Nzc3Nzc3Nzc3Nzc3Nzc3Nzc3Nzc3Nzc3Nzc3Nzc3Nzf/wAARCABLAHwDASIAAhEBAxEB/8QAHAAAAgMAAwEAAAAAAAAAAAAAAAcEBQYBAggD/8QAPhAAAQEFBQUFBgYCAAcAAAAAAQIAAwQFEQYSF5PSFiExU1QUQVFVlAcTImGR0RUyQoGi4SNSYnGDobHi8P/EABsBAQACAwEBAAAAAAAAAAAAAAAEBgEDBQIH/8QANhEAAAIECQsDBQEAAAAAAAAAAAECAwSRBRESExQhMVTwFRZBUVJTYYGh0uFxwdEiMkKSscL/2gAMAwEAAhEDEQA/AFtJ02fVJZoZsuITMgkdhDtRuk8Te+E04U3nfXu4tIlMmhpZOII21hI2Elr90p4kpSUqX4UFDXfSo3EVrXuMeTizxks0/FjEiZXR2H3SyE14m98Jpwp31r+n8zWrkvfxOVD2hu493KncMRDj3dwhAFEpSAneKgfDUUrWvcbOmZkaRFH72fiNIpVSZ/7pUzRCRSpIIn3YiqGhTe/2u+Hfd491dzT5xJYWaTeK2HhY2MlzhyHiypJKk7t9agfsN5Pd4Dqr8W/BVunaItVlRGkhRSAkm9+a/cqDTdeu/Knc098XonEyPs5dxy5cqFAiP8V9RRT4kmqeB/1314/IYNNKOOP40W8QFfEQEpmEuk0LZ1EXEzx9VEW53kFXEXRdp476igHfxYcwMng5NNIadIjHFoXTwJhnG9IHCt4XTxr+9P01qZDoQAcSE2R7Yq0gJ9+B8VF8QUAppuqd9Rdp3/mHV6iWrgJ0bRpjRahb+rpBFwFRNVFQCaVNSfnT9NalKOyM/e3+AOknk8FLZs7dW5ho+Cg3rgrdkIUkqJAunga0vVI3Upv8DaWAsvMrQuY95KXSC6dPUgh69FRUGgrQV3d+5vg7JfTuHV7S0zFEOIS64V7u4qhFUgUTvAv1p3Up/wAJs/ZnbF9ZlxMXcJBO3zt++Soe9eGqQAaCoAr/AM6BoEJmikypmsPVZZbo9x0YJNoRa0TZiI064o/SsaDDW0nIcZ4Yw1tJyHGeGtsWY7yuGzVMYsx3lcNmq+zVOSy6zFynYf2EenyKnDW0nIh88MYa2k5DjPDW2LMd5XDZqvsxizHeVw2ar7MksuswnYf2EenyKnDW0nIcZ4Yw1tJyIfPDW2LMd5XDZqmMWY7yuGzVfZkll1mE7D+wj0+RU4a2k5DjPDGGtpORD54a2xZjvK4bNV9m4xZjvK4bNUySy6zCdh/YR6fIUMmRZ5UkmipsuJTMgkdhDokJJ4mvwkDhTfxr3cWtnC1vZnKk+0IRrqVOoYiGuurpCAKJQAE7xu4biONfGqkzqz65JNFTV8/RMgkdhQgm6ojea/CaeG87691KtcJU/iZnK0+0UxsPLHUMezK92UqCBQJSKCpG4buO+pPjeln3Hb72fj7j54Qr1PJl+DGHdiLNlRHVCygUJvfmvXa3qbq0+VO5pzxaoebzFPs57a8l64UCJJc31FFPiSQpNQD4b6/9hEU8m4kaoRCYpVlO20DwoF0m9+e/d403VpTuo04qfQs2mA9m5jX8uXCjtC/dXiUb7ySCKgHw4niG8njVo+7iAiOvw505kT2yKoxdowo++TS8Eq30KapoaV491O/i3R8mWPoCcvLQ9rTadb+86dgFKVKP5ioBFATUn50/TWp7uxBQzyQvrGPIx9Pin/Oil4O3lNxSLoB/NSvAXN/GrcRDuXRMDOX1pHkYi06n9XTogpC1brxULtBWtfnTdRs6Y6/9W/wBJdvBGTxwr2kmPdOBCXYdYdXVXSKoAATvAv1p3cD4NrfYnD2efwk3M4cwNQ/R7kRikKUE0PeaV7t4AbKha46dw59pS46Hh0QhEOv3RQaEAoAATvAv18RwPCjTfZrZCKtO4mL2CfuXDtw9Sm6+JUd4JG8Ch+jQm+MmVKIo7Kist0CYwIq0mhElicgq69NgdHYLE8mSfV2x2CxPJkn1dtisKZr18F/P7MYUzXr4L+f2atSlm7FimGG+m4xtewWJ5Mk+rtjsFieTJPq7bFYUzXr4L+f2YwpmvXwX8/syUs3YTDDfTcY2vYLE8mSfV2x2CxPJkn1dtisKZr18F/P7MYUzXr4L+f2ZKWbsJhhvpuMbXsFieTJPq7bnsFieRJPq7bE4UzXr4L+f2YwpmvXwX8/syUs3YTDDfTcYUsmRZxUkmhmzyJTMgkdhS7UbqjxNfhIHCm/x7uLSpXN4OczSAd21jH65ZBuC7d+5TQoSALqAEpqRu+XjXx9CbWWO6uDyDpY2ssd1cHkHS3fOFlZxnF1s9KhXcntW7S/Ux5vM5eBwZIIx6ZD2r3gdG7Ui9+et2t6ny/Zps1nEJJJxFiw0a/RLolwHbwvUAqWCPiTRSagf/fIeg9rLHdXB5B0sbWWO6yDyDpbGVVUf29Sr9agye1btJxjz0/jJNK5fJo+zkVEonjqpiSvel2qhoU1TQnfTdwp38W6oiZJMpPNo6eRMSq0D57fcXNyFnvJomgrX96fp7/Q+1ljurg8g6WNrLHdZB5B0syqr1V646/SywMntW7S/Ux59lk3gZ9OHby3cdEvIZzDl06eOkgKT/qKJTvAJJ/bv4Gz9ntrY+zzmPdysOUu371Kil8m+oUBpvFP/AAzv2ssd1cHkHSwLWWOHCMgx/wBA6WjtTeguVGrQ+mOLTUUXASmNlXKFxJrVBpkWiI6+gX2J9ofGCyf7bnE+0PjBZP8AbMHa2x/WwmSdLG1tj+thMk6W5EhLe4eO3SFNwPr2hfYn2h8YLJ/tjE+0PjBZP9swdrbH9bCZJ0sbW2P62EyTpZIS3uHjNIU3A+vaF7ifaHxgsn+25xPtD4wWT/bMHa2x/WwmSdLG1tj+thMk6WSEt7h4xSFNwPr2hfYn2h8YLJ/tuMT7Q+MFk/2zC2tsf1sJknSxtbY/rYTIOlkhLe4eFIU3A+vaM5hI583eZA1MYSOfN3mQNTZzaO3fMmXoxoY2jt3zJl6MaG1ymfYPHMTJqFryg8u0aPCRz5u8yBqYwkc+bvMgamzm0du+ZMvRjQxtHbvmTL0Y0MlM+weOYTULXlB5do0eEjnzd5kDUxhI583eZA1NnNo7d8yZejGhjaO3fMmXoxoZKZ9g8cwmoWvKDy7Ro8JHPm7zIGpjCRz5u8yBqbObR275ky9GNDG0du+ZMvRjQyUz7B45hNQteUHl2jR4SOfN3mQNTGErnzh5kDU2c2jt3zJl6MaGNo7d8yZejGhkbPsHjmE1C95QeXaNHhI583eZA1MYSOfN3mQNTZzaO3fMmXoxoY2jt3zJl6MaGRs+weOYTULXlB5do0eEjnzd5kDUxhI583eZA1NnNo7d8yZejGhjaO3fMmXoxoZKZ9g8cwmoWvKDy7Ro8JHPm7zIGpjCRx5w8yBqbObR275ky9GNDG0du+ZMvR/+jJTPsHjmE1C15QeXaNrilIenmGUnUxilIenmGUnUybYbVTVom5sMPF/gOTFKQ9PMMpOpjFKQ9PMMpOpk2wymrQzYYeL/AAHJilIenmGUnUxilIenmGUnUybYZTVoZsMPF/gOTFKQ9PMMpOpjFKQ9PMMpOpk2wymrQzYYeL/AcmKUh6eYZSdTGKUh6eYZSdTJthlNWhmww8X+A5MUpD08wyk6mMUpD08wyk6mTbDKatDNhh4v8ByYpSHp5hlJ1MYpSHp5hlJ1Mm2GU1aGbDDxf4DkxSkPTzDKTqYxSkPTzDKTqZNsMpq0M2GHi/wP/9k="/>
          <p:cNvSpPr>
            <a:spLocks noChangeAspect="1" noChangeArrowheads="1"/>
          </p:cNvSpPr>
          <p:nvPr/>
        </p:nvSpPr>
        <p:spPr bwMode="auto">
          <a:xfrm>
            <a:off x="63500" y="-327025"/>
            <a:ext cx="1162050" cy="695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AutoShape 2" descr="data:image/jpeg;base64,/9j/4AAQSkZJRgABAQAAAQABAAD/2wBDAAkGBwgHBgkIBwgKCgkLDRYPDQwMDRsUFRAWIB0iIiAdHx8kKDQsJCYxJx8fLT0tMTU3Ojo6Iys/RD84QzQ5Ojf/2wBDAQoKCg0MDRoPDxo3JR8lNzc3Nzc3Nzc3Nzc3Nzc3Nzc3Nzc3Nzc3Nzc3Nzc3Nzc3Nzc3Nzc3Nzc3Nzc3Nzc3Nzf/wAARCABaAIcDASIAAhEBAxEB/8QAGwABAAMBAQEBAAAAAAAAAAAAAAUGBwMEAgj/xAA5EAABAwICBQoFAwQDAAAAAAABAAIDBBEFBhIhMTZRBxMUFTRBUlORknFzdLKzIjJhQmJjgaGi4f/EABsBAAEFAQEAAAAAAAAAAAAAAAQAAgMFBgcB/8QALREAAgECAwcDAwUAAAAAAAAAAAECAwQRMnESEyExMzRRBnLBFCJSBRVBobH/2gAMAwEAAhEDEQA/AK3gFa5oOlrCmusG+Eqs4LsKlVWTeDMhXk41GkSPWDfCU6wb4VHIm7TIt7IkesG+FWfk6qGVOZHRlgI6K86xf+pio6t/JbvS/wCjk+5ifTk9tBVnOTrxT8mrcxD5UfsCcxD5UfsC6IrI1Rz5iHyo/YE5iHyo/YF0RIRz5iHyo/YFjmc6xkOa8Tj5toDJGgWH+NpWzrC8+b44t81n42Ia5bUVqX3p6CncyT/H5R4+sWeAeidYs8A9FGogtpmw3FPwSXWLPAPROsWeAeijUXu0xbin4L3lueKSmJ5sX+CLy5U7IiKg/tM1eQiqzRQsF2FSqisF2FSqHqczktz1GEREwgCt/JbvS/6OT7mKoK38lu9L/o5PuYnU861C7HuIamtIiK0NaEUVWZkwWiq30lViMEc7LabSf2XFwHHYDYg61JRSxzRtkhe2SNwu1zCCCP4KapJvBM9cWuLR9rC8+b44t81n42LdFhefN8cW+az8bFBdZVqX/pzupe35RAoiIE2gRESEXHKnZCiZU7IURcMpl73ryKFguwqVUVguwqVUFTmciueowiImEAVv5Ld6X/RyfcxVBW/kt3pf9HJ9zE+nnWoXY9xDU1lxDWkuIAAuSVQ8zVb6uZvQcXM1HiIZoNpJP1QxMJ5197WDR3m4N/032BWOsr8RGPigpooRA6hkkY9+ld01xojVqDR3nXrcP90Siq58QrZqyhnMM9TowTMJj0C8uJdA5rtbtZdouba4dY62o6q+Brov7lqVEvLmMYXyPYBZmnrIFtl+7YNWxT+TcefgWIsaZA2hnkAqGH9rb6tO/dbj3gW4Wj8RwnEMLk05KCaODny2n5xhcHWN2tPHh/PddSjKTDMducLjdBUAFs1Fe+iCbFzD3gX2Wvq1qopxqKeKeDX9ltOUHHBrgzYFhefN8cW+az8bFrmGYnVVuN4rSSUjY6WjexkU2ncyuLbn9PdbV8VkefN8cW+az8bFZXWRahHpt43Uva/9RAoiII2oRESEXHKnZCiZU7IURcMpl73ryKFguwqVUVguwqVUFTmciueowiImEAVv5Ld6X/RyfcxVBW/kt3pf9HJ9zE+nnWoXY9xDU0HMeFTYgKWpopnRVlHJzkR0yGOHe1wsbg2HptVMr2UGOuOMDC39MjcBJTsc6GohN7DRMf772JBI79vctMUTjGXMKxgh9dTkyDZJHI6N2y21pF/98BwCs+GPFYmpnDFcDNRhs0EjKSixKsbTkackbpBLNcf0xtAFnbb/AAUwx82G1cNTWz1uJVEj2NoqGFlhEbWEsoBtqNx8bnu/TZXZSp3zyOkr8RdDIHtdD0l4Ba4AWuDfuHp/LryOB4DhuBUrafDKYRMBJuSXON7X1nX3DVs1IelRlHFyeL88hKGy1s8Fqzz5SwIZfwltI6eSone8yTTPcTpvO0jgP/TtJKyXPm+OLfNZ+Ni3RYXnzfHFvms/GxNusi1NH6aSVzJL8flECiIgjahERIRccqdkKJlTshRFwymXvevIoWC7CpVRWC7CpVQVOZyK56jCIiYQBW/kt3pf9HJ9zFUFb+S3el/0cn3MTqedahdj3ENTWkRFaGtCIiQgsLz5vji3zWfjYt0WF583xxb5rPxsQ11lWpoPTndS9vyiBREQJtAiIkIuOVOyFEyp2REXDKZe968jP8JlbHcO1KS6THxVciJ16+5drnimShizl9W2Upt4k70mPinSY+KgrnilzxXm7RF9JHyTvSY+KtfJnXQRZmc6R1h0SQf9mLN7nipbK73sxa7HOaeZdsNu8J0Ka2kEWtsoVovH+T9D9b0nmD1Trek8weqybn5fNf7inPy+a/3FHGhNZ63pPMHqnW9J5g9Vk3Py+a/3FOfl81/uKQjWet6TzP8AlYnnmrifm/FXNcC0yMI1/wCNik+fm81/uKoWYXuOOVZLnE6TdZP9jVBcLGKRc/otZ0a8pLx8o9vSY+I9U6THxHqoLSd4j6ppO8R9UJu0aX9wn4J3pMfEeqdJZxHqoLSd4j6oXOt+4+q93aF9fPwaRlXEacQmNzrOCKkYa9wFw4g/FFJF4LAFr0Y1Z7fLE//Z"/>
          <p:cNvSpPr>
            <a:spLocks noChangeAspect="1" noChangeArrowheads="1"/>
          </p:cNvSpPr>
          <p:nvPr/>
        </p:nvSpPr>
        <p:spPr bwMode="auto">
          <a:xfrm>
            <a:off x="63500" y="-411163"/>
            <a:ext cx="1285875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AutoShape 4" descr="data:image/jpeg;base64,/9j/4AAQSkZJRgABAQAAAQABAAD/2wBDAAkGBwgHBgkIBwgKCgkLDRYPDQwMDRsUFRAWIB0iIiAdHx8kKDQsJCYxJx8fLT0tMTU3Ojo6Iys/RD84QzQ5Ojf/2wBDAQoKCg0MDRoPDxo3JR8lNzc3Nzc3Nzc3Nzc3Nzc3Nzc3Nzc3Nzc3Nzc3Nzc3Nzc3Nzc3Nzc3Nzc3Nzc3Nzc3Nzf/wAARCABaAIcDASIAAhEBAxEB/8QAGwABAAMBAQEBAAAAAAAAAAAAAAUGBwMEAgj/xAA5EAABAwICBQoFAwQDAAAAAAABAAIDBBEFBhIhMTZRBxMUFTRBUlORknFzdLKzIjJhQmJjgaGi4f/EABsBAAEFAQEAAAAAAAAAAAAAAAQAAgMFBgcB/8QALREAAgECAwcDAwUAAAAAAAAAAAECAwQRMnESEyExMzRRBnLBFCJSBRVBobH/2gAMAwEAAhEDEQA/AK3gFa5oOlrCmusG+Eqs4LsKlVWTeDMhXk41GkSPWDfCU6wb4VHIm7TIt7IkesG+FWfk6qGVOZHRlgI6K86xf+pio6t/JbvS/wCjk+5ifTk9tBVnOTrxT8mrcxD5UfsCcxD5UfsC6IrI1Rz5iHyo/YE5iHyo/YF0RIRz5iHyo/YFjmc6xkOa8Tj5toDJGgWH+NpWzrC8+b44t81n42Ia5bUVqX3p6CncyT/H5R4+sWeAeidYs8A9FGogtpmw3FPwSXWLPAPROsWeAeijUXu0xbin4L3lueKSmJ5sX+CLy5U7IiKg/tM1eQiqzRQsF2FSqisF2FSqHqczktz1GEREwgCt/JbvS/6OT7mKoK38lu9L/o5PuYnU861C7HuIamtIiK0NaEUVWZkwWiq30lViMEc7LabSf2XFwHHYDYg61JRSxzRtkhe2SNwu1zCCCP4KapJvBM9cWuLR9rC8+b44t81n42LdFhefN8cW+az8bFBdZVqX/pzupe35RAoiIE2gRESEXHKnZCiZU7IURcMpl73ryKFguwqVUVguwqVUFTmciueowiImEAVv5Ld6X/RyfcxVBW/kt3pf9HJ9zE+nnWoXY9xDU1lxDWkuIAAuSVQ8zVb6uZvQcXM1HiIZoNpJP1QxMJ5197WDR3m4N/032BWOsr8RGPigpooRA6hkkY9+ld01xojVqDR3nXrcP90Siq58QrZqyhnMM9TowTMJj0C8uJdA5rtbtZdouba4dY62o6q+Brov7lqVEvLmMYXyPYBZmnrIFtl+7YNWxT+TcefgWIsaZA2hnkAqGH9rb6tO/dbj3gW4Wj8RwnEMLk05KCaODny2n5xhcHWN2tPHh/PddSjKTDMducLjdBUAFs1Fe+iCbFzD3gX2Wvq1qopxqKeKeDX9ltOUHHBrgzYFhefN8cW+az8bFrmGYnVVuN4rSSUjY6WjexkU2ncyuLbn9PdbV8VkefN8cW+az8bFZXWRahHpt43Uva/9RAoiII2oRESEXHKnZCiZU7IURcMpl73ryKFguwqVUVguwqVUFTmciueowiImEAVv5Ld6X/RyfcxVBW/kt3pf9HJ9zE+nnWoXY9xDU0HMeFTYgKWpopnRVlHJzkR0yGOHe1wsbg2HptVMr2UGOuOMDC39MjcBJTsc6GohN7DRMf772JBI79vctMUTjGXMKxgh9dTkyDZJHI6N2y21pF/98BwCs+GPFYmpnDFcDNRhs0EjKSixKsbTkackbpBLNcf0xtAFnbb/AAUwx82G1cNTWz1uJVEj2NoqGFlhEbWEsoBtqNx8bnu/TZXZSp3zyOkr8RdDIHtdD0l4Ba4AWuDfuHp/LryOB4DhuBUrafDKYRMBJuSXON7X1nX3DVs1IelRlHFyeL88hKGy1s8Fqzz5SwIZfwltI6eSone8yTTPcTpvO0jgP/TtJKyXPm+OLfNZ+Ni3RYXnzfHFvms/GxNusi1NH6aSVzJL8flECiIgjahERIRccqdkKJlTshRFwymXvevIoWC7CpVRWC7CpVQVOZyK56jCIiYQBW/kt3pf9HJ9zFUFb+S3el/0cn3MTqedahdj3ENTWkRFaGtCIiQgsLz5vji3zWfjYt0WF583xxb5rPxsQ11lWpoPTndS9vyiBREQJtAiIkIuOVOyFEyp2REXDKZe968jP8JlbHcO1KS6THxVciJ16+5drnimShizl9W2Upt4k70mPinSY+KgrnilzxXm7RF9JHyTvSY+KtfJnXQRZmc6R1h0SQf9mLN7nipbK73sxa7HOaeZdsNu8J0Ka2kEWtsoVovH+T9D9b0nmD1Trek8weqybn5fNf7inPy+a/3FHGhNZ63pPMHqnW9J5g9Vk3Py+a/3FOfl81/uKQjWet6TzP8AlYnnmrifm/FXNcC0yMI1/wCNik+fm81/uKoWYXuOOVZLnE6TdZP9jVBcLGKRc/otZ0a8pLx8o9vSY+I9U6THxHqoLSd4j6ppO8R9UJu0aX9wn4J3pMfEeqdJZxHqoLSd4j6oXOt+4+q93aF9fPwaRlXEacQmNzrOCKkYa9wFw4g/FFJF4LAFr0Y1Z7fLE//Z"/>
          <p:cNvSpPr>
            <a:spLocks noChangeAspect="1" noChangeArrowheads="1"/>
          </p:cNvSpPr>
          <p:nvPr/>
        </p:nvSpPr>
        <p:spPr bwMode="auto">
          <a:xfrm>
            <a:off x="63500" y="-411163"/>
            <a:ext cx="1285875" cy="8572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5" descr="LogoPUCMM_511PX_RGB_300DPI_F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76200"/>
            <a:ext cx="831271" cy="83127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2895600" y="1229380"/>
            <a:ext cx="6019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DO" sz="2400" b="1" u="sng" dirty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+mj-lt"/>
              </a:rPr>
              <a:t>OFICINA DE ESTUDIANTES INTERNACIONALES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71800" y="1799272"/>
            <a:ext cx="5791200" cy="1477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DO" dirty="0">
                <a:solidFill>
                  <a:schemeClr val="tx1"/>
                </a:solidFill>
                <a:latin typeface="+mj-lt"/>
              </a:rPr>
              <a:t>La Oficina de Estudiantes Internacionales es la unidad de la PUCMM  encargada de facilitar la introducción, ubicación y orientación de los estudiantes internacionales, con el fin de lograr su integración al ritmo de vida de la Universidad, de la ciudad y del país</a:t>
            </a:r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0" y="3352800"/>
            <a:ext cx="9144000" cy="35052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onstantia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124200" y="3886200"/>
            <a:ext cx="5715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Font typeface="Wingdings" pitchFamily="2" charset="2"/>
              <a:buChar char="§"/>
            </a:pPr>
            <a:r>
              <a:rPr lang="es-DO" dirty="0">
                <a:solidFill>
                  <a:schemeClr val="bg1"/>
                </a:solidFill>
                <a:latin typeface="+mj-lt"/>
              </a:rPr>
              <a:t> Coordinación programas de intercambio estudiantil</a:t>
            </a:r>
          </a:p>
          <a:p>
            <a:pPr lvl="0" algn="just">
              <a:buFont typeface="Wingdings" pitchFamily="2" charset="2"/>
              <a:buChar char="§"/>
            </a:pPr>
            <a:r>
              <a:rPr lang="es-DO" dirty="0">
                <a:solidFill>
                  <a:schemeClr val="bg1"/>
                </a:solidFill>
                <a:latin typeface="+mj-lt"/>
              </a:rPr>
              <a:t> Realización de actividades culturales y recreativas que propicien la integración de los estudiantes con la comunidad universitaria</a:t>
            </a:r>
          </a:p>
          <a:p>
            <a:pPr lvl="0" algn="just">
              <a:buFont typeface="Wingdings" pitchFamily="2" charset="2"/>
              <a:buChar char="§"/>
            </a:pPr>
            <a:r>
              <a:rPr lang="es-DO" dirty="0">
                <a:solidFill>
                  <a:schemeClr val="bg1"/>
                </a:solidFill>
                <a:latin typeface="+mj-lt"/>
              </a:rPr>
              <a:t>Asesoría sobre excursiones y lugares a visitar en el país</a:t>
            </a:r>
          </a:p>
          <a:p>
            <a:pPr lvl="0" algn="just">
              <a:buFont typeface="Wingdings" pitchFamily="2" charset="2"/>
              <a:buChar char="§"/>
            </a:pPr>
            <a:r>
              <a:rPr lang="es-DO" dirty="0">
                <a:solidFill>
                  <a:schemeClr val="bg1"/>
                </a:solidFill>
                <a:latin typeface="+mj-lt"/>
              </a:rPr>
              <a:t>Asistencia para los procesos de admisión e inscripción </a:t>
            </a:r>
          </a:p>
          <a:p>
            <a:pPr lvl="0" algn="just">
              <a:buFont typeface="Wingdings" pitchFamily="2" charset="2"/>
              <a:buChar char="§"/>
            </a:pPr>
            <a:r>
              <a:rPr lang="es-DO" dirty="0">
                <a:solidFill>
                  <a:schemeClr val="bg1"/>
                </a:solidFill>
                <a:latin typeface="+mj-lt"/>
              </a:rPr>
              <a:t>Orientación para el alojamiento </a:t>
            </a:r>
          </a:p>
          <a:p>
            <a:pPr lvl="0" algn="just">
              <a:buFont typeface="Wingdings" pitchFamily="2" charset="2"/>
              <a:buChar char="§"/>
            </a:pPr>
            <a:r>
              <a:rPr lang="es-DO" dirty="0">
                <a:solidFill>
                  <a:schemeClr val="bg1"/>
                </a:solidFill>
                <a:latin typeface="+mj-lt"/>
              </a:rPr>
              <a:t>Orientación para la obtención de visas de estudiantes </a:t>
            </a:r>
          </a:p>
          <a:p>
            <a:pPr algn="just">
              <a:buFont typeface="Wingdings" pitchFamily="2" charset="2"/>
              <a:buChar char="§"/>
            </a:pPr>
            <a:r>
              <a:rPr lang="es-DO" dirty="0">
                <a:solidFill>
                  <a:schemeClr val="bg1"/>
                </a:solidFill>
                <a:latin typeface="+mj-lt"/>
              </a:rPr>
              <a:t>Información para la legalización y traducción de documentos</a:t>
            </a:r>
            <a:endParaRPr lang="en-US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29200" y="34290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2000" b="1" dirty="0">
                <a:solidFill>
                  <a:schemeClr val="accent1">
                    <a:lumMod val="75000"/>
                  </a:schemeClr>
                </a:solidFill>
              </a:rPr>
              <a:t>SERVICIOS:</a:t>
            </a:r>
          </a:p>
        </p:txBody>
      </p:sp>
      <p:pic>
        <p:nvPicPr>
          <p:cNvPr id="4" name="Picture 4" descr="http://www.pucmm.edu.do/STI/campus/DecanatoEstudiantes/estudiantesinter/fotogaleriaoei/img0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2971800"/>
            <a:ext cx="2339536" cy="1752600"/>
          </a:xfrm>
          <a:prstGeom prst="rect">
            <a:avLst/>
          </a:prstGeom>
          <a:noFill/>
        </p:spPr>
      </p:pic>
      <p:pic>
        <p:nvPicPr>
          <p:cNvPr id="5" name="Picture 8" descr="http://www.pucmm.edu.do/STI/campus/DecanatoEstudiantes/estudiantesinter/fotogaleriaoei/img0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799" y="4800600"/>
            <a:ext cx="2333971" cy="1752600"/>
          </a:xfrm>
          <a:prstGeom prst="rect">
            <a:avLst/>
          </a:prstGeom>
          <a:noFill/>
        </p:spPr>
      </p:pic>
      <p:pic>
        <p:nvPicPr>
          <p:cNvPr id="2058" name="Picture 10" descr="http://sphotos-e.ak.fbcdn.net/hphotos-ak-frc3/969854_624096844268654_228759523_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1323023"/>
            <a:ext cx="2362200" cy="15649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729301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9" name="AutoShape 89"/>
          <p:cNvSpPr>
            <a:spLocks noChangeArrowheads="1"/>
          </p:cNvSpPr>
          <p:nvPr/>
        </p:nvSpPr>
        <p:spPr bwMode="auto">
          <a:xfrm>
            <a:off x="1828800" y="3276600"/>
            <a:ext cx="5257797" cy="12192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9525" algn="ctr">
            <a:solidFill>
              <a:srgbClr val="4D4D4D"/>
            </a:solidFill>
            <a:round/>
            <a:headEnd/>
            <a:tailEnd/>
          </a:ln>
          <a:effectLst>
            <a:outerShdw dist="89803" dir="135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en-US" sz="2400"/>
          </a:p>
        </p:txBody>
      </p:sp>
      <p:sp>
        <p:nvSpPr>
          <p:cNvPr id="61518" name="Rectangle 78"/>
          <p:cNvSpPr>
            <a:spLocks noChangeArrowheads="1"/>
          </p:cNvSpPr>
          <p:nvPr/>
        </p:nvSpPr>
        <p:spPr bwMode="auto">
          <a:xfrm>
            <a:off x="0" y="549275"/>
            <a:ext cx="9144000" cy="9350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70" name="Text Box 30"/>
          <p:cNvSpPr txBox="1">
            <a:spLocks noChangeArrowheads="1"/>
          </p:cNvSpPr>
          <p:nvPr/>
        </p:nvSpPr>
        <p:spPr bwMode="auto">
          <a:xfrm>
            <a:off x="1761344" y="3512403"/>
            <a:ext cx="563005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DO" altLang="en-US" sz="2400" b="1" dirty="0">
                <a:solidFill>
                  <a:schemeClr val="tx2">
                    <a:lumMod val="10000"/>
                  </a:schemeClr>
                </a:solidFill>
                <a:latin typeface="Century Gothic" panose="020B0502020202020204" pitchFamily="34" charset="0"/>
              </a:rPr>
              <a:t>OPORTUNIDADES PARA LA COOPERACIÓN INTERNACIONAL </a:t>
            </a:r>
          </a:p>
        </p:txBody>
      </p:sp>
      <p:pic>
        <p:nvPicPr>
          <p:cNvPr id="18" name="Picture 5" descr="LogoPUCMM_511PX_RGB_300DPI_F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604" y="597769"/>
            <a:ext cx="831271" cy="83127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3245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1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1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8" name="Rectangle 78"/>
          <p:cNvSpPr>
            <a:spLocks noChangeArrowheads="1"/>
          </p:cNvSpPr>
          <p:nvPr/>
        </p:nvSpPr>
        <p:spPr bwMode="auto">
          <a:xfrm>
            <a:off x="0" y="549275"/>
            <a:ext cx="9144000" cy="9350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8" name="Picture 5" descr="LogoPUCMM_511PX_RGB_300DPI_F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604" y="597769"/>
            <a:ext cx="831271" cy="83127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A34A6B-AD1D-4366-817B-0E9B3F79BEEA}"/>
              </a:ext>
            </a:extLst>
          </p:cNvPr>
          <p:cNvSpPr txBox="1"/>
          <p:nvPr/>
        </p:nvSpPr>
        <p:spPr>
          <a:xfrm>
            <a:off x="1524000" y="762000"/>
            <a:ext cx="746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2400" b="1" dirty="0">
                <a:solidFill>
                  <a:schemeClr val="bg1"/>
                </a:solidFill>
              </a:rPr>
              <a:t>Oportunidades para la cooperación interncional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DBE3F4-C786-4E1A-A213-905AD472E976}"/>
              </a:ext>
            </a:extLst>
          </p:cNvPr>
          <p:cNvSpPr txBox="1"/>
          <p:nvPr/>
        </p:nvSpPr>
        <p:spPr>
          <a:xfrm>
            <a:off x="581604" y="1549598"/>
            <a:ext cx="7952795" cy="557075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DO" sz="2200" dirty="0">
                <a:solidFill>
                  <a:schemeClr val="bg1"/>
                </a:solidFill>
              </a:rPr>
              <a:t>Movilidad docente¹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DO" sz="22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DO" sz="2200" dirty="0">
                <a:solidFill>
                  <a:schemeClr val="bg1"/>
                </a:solidFill>
              </a:rPr>
              <a:t>Oferta de doctorados (principalmente STEM)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DO" sz="22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DO" sz="2200" dirty="0">
                <a:solidFill>
                  <a:schemeClr val="bg1"/>
                </a:solidFill>
              </a:rPr>
              <a:t>Pasantías internacionales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DO" sz="22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DO" sz="2200" dirty="0">
                <a:solidFill>
                  <a:schemeClr val="bg1"/>
                </a:solidFill>
              </a:rPr>
              <a:t>Internacionalización en casa (aprendizaje colaborativo en línea)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DO" sz="22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DO" sz="2200" dirty="0">
                <a:solidFill>
                  <a:schemeClr val="bg1"/>
                </a:solidFill>
              </a:rPr>
              <a:t>Investigación y publicaciones científicas (</a:t>
            </a:r>
            <a:r>
              <a:rPr lang="es-DO" sz="2200" dirty="0" err="1">
                <a:solidFill>
                  <a:schemeClr val="bg1"/>
                </a:solidFill>
              </a:rPr>
              <a:t>Eramus</a:t>
            </a:r>
            <a:r>
              <a:rPr lang="es-DO" sz="2200" dirty="0">
                <a:solidFill>
                  <a:schemeClr val="bg1"/>
                </a:solidFill>
              </a:rPr>
              <a:t>+, NIH</a:t>
            </a:r>
            <a:r>
              <a:rPr lang="es-DO" sz="2200">
                <a:solidFill>
                  <a:schemeClr val="bg1"/>
                </a:solidFill>
              </a:rPr>
              <a:t>, Corea).</a:t>
            </a:r>
            <a:endParaRPr lang="es-DO" sz="2200" dirty="0">
              <a:solidFill>
                <a:schemeClr val="bg1"/>
              </a:solidFill>
            </a:endParaRPr>
          </a:p>
          <a:p>
            <a:endParaRPr lang="es-DO" sz="2200" dirty="0">
              <a:solidFill>
                <a:schemeClr val="bg1"/>
              </a:solidFill>
            </a:endParaRPr>
          </a:p>
          <a:p>
            <a:endParaRPr lang="es-DO" sz="2200" dirty="0">
              <a:solidFill>
                <a:schemeClr val="bg1"/>
              </a:solidFill>
            </a:endParaRPr>
          </a:p>
          <a:p>
            <a:r>
              <a:rPr lang="es-DO" sz="1600" dirty="0">
                <a:solidFill>
                  <a:schemeClr val="bg1"/>
                </a:solidFill>
              </a:rPr>
              <a:t>1. Hasta ahora tenemos Programa Erasmus+, Cátedras UNESCO, estancias a través de convenios bilaterales, intercambio a través de redes e internacionalización en casa.</a:t>
            </a:r>
          </a:p>
          <a:p>
            <a:endParaRPr lang="es-DO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5508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8" name="Rectangle 78"/>
          <p:cNvSpPr>
            <a:spLocks noChangeArrowheads="1"/>
          </p:cNvSpPr>
          <p:nvPr/>
        </p:nvSpPr>
        <p:spPr bwMode="auto">
          <a:xfrm>
            <a:off x="0" y="549275"/>
            <a:ext cx="9144000" cy="9350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8" name="Picture 5" descr="LogoPUCMM_511PX_RGB_300DPI_F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604" y="597769"/>
            <a:ext cx="831271" cy="83127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A34A6B-AD1D-4366-817B-0E9B3F79BEEA}"/>
              </a:ext>
            </a:extLst>
          </p:cNvPr>
          <p:cNvSpPr txBox="1"/>
          <p:nvPr/>
        </p:nvSpPr>
        <p:spPr>
          <a:xfrm>
            <a:off x="1524000" y="762000"/>
            <a:ext cx="746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DO" sz="2400" b="1" dirty="0">
                <a:solidFill>
                  <a:schemeClr val="bg1"/>
                </a:solidFill>
              </a:rPr>
              <a:t>Oportunidades para la cooperación interncional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DBE3F4-C786-4E1A-A213-905AD472E976}"/>
              </a:ext>
            </a:extLst>
          </p:cNvPr>
          <p:cNvSpPr txBox="1"/>
          <p:nvPr/>
        </p:nvSpPr>
        <p:spPr>
          <a:xfrm>
            <a:off x="584616" y="1688842"/>
            <a:ext cx="7949783" cy="5016758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DO" sz="2200" dirty="0">
                <a:solidFill>
                  <a:schemeClr val="bg1"/>
                </a:solidFill>
              </a:rPr>
              <a:t>Movilidad estudiantil: aumento de la oferta y demanda de cursos cortos (en formato intensivo)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DO" sz="2200" dirty="0">
              <a:solidFill>
                <a:schemeClr val="bg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DO" sz="2200" u="sng" dirty="0">
                <a:solidFill>
                  <a:schemeClr val="bg1"/>
                </a:solidFill>
              </a:rPr>
              <a:t>Vinculación institucional</a:t>
            </a:r>
            <a:r>
              <a:rPr lang="es-DO" sz="2200" dirty="0">
                <a:solidFill>
                  <a:schemeClr val="bg1"/>
                </a:solidFill>
              </a:rPr>
              <a:t>: </a:t>
            </a:r>
            <a:r>
              <a:rPr lang="es-DO" sz="2000" dirty="0">
                <a:solidFill>
                  <a:schemeClr val="bg1"/>
                </a:solidFill>
              </a:rPr>
              <a:t>La Universidad tiene convenios de cooperación en cuatro continentes. Sin embargo, está interesada en desarrollar 'socios institucionales claves': unas pocas instituciones estratégicamente elegidas en el exterior, con las cuales tengamos relaciones más profundas que involucren actividades a través de las distintas unidades de la Universidad</a:t>
            </a:r>
            <a:r>
              <a:rPr lang="es-DO" dirty="0">
                <a:solidFill>
                  <a:schemeClr val="bg1"/>
                </a:solidFill>
              </a:rPr>
              <a:t>.</a:t>
            </a:r>
          </a:p>
          <a:p>
            <a:endParaRPr lang="es-DO" sz="2200" u="sng" dirty="0">
              <a:solidFill>
                <a:schemeClr val="bg1"/>
              </a:solidFill>
            </a:endParaRPr>
          </a:p>
          <a:p>
            <a:r>
              <a:rPr lang="es-DO" sz="2000" u="sng" dirty="0">
                <a:solidFill>
                  <a:schemeClr val="bg1"/>
                </a:solidFill>
                <a:latin typeface="+mj-lt"/>
              </a:rPr>
              <a:t>NOTA</a:t>
            </a:r>
          </a:p>
          <a:p>
            <a:r>
              <a:rPr lang="es-DO" sz="2000" dirty="0">
                <a:solidFill>
                  <a:schemeClr val="bg1"/>
                </a:solidFill>
                <a:latin typeface="+mj-lt"/>
              </a:rPr>
              <a:t>Socializar experiencias sobre: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s-DO" sz="2000" dirty="0">
                <a:solidFill>
                  <a:schemeClr val="bg1"/>
                </a:solidFill>
                <a:latin typeface="+mj-lt"/>
              </a:rPr>
              <a:t>Seguimiento a  la ejecución de los convenios firmados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es-DO" sz="2000" dirty="0">
                <a:solidFill>
                  <a:schemeClr val="bg1"/>
                </a:solidFill>
                <a:latin typeface="+mj-lt"/>
              </a:rPr>
              <a:t>Vinculación con los egresados internacionales</a:t>
            </a:r>
          </a:p>
          <a:p>
            <a:endParaRPr lang="es-DO" sz="2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3547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2835275"/>
            <a:ext cx="9144000" cy="18510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onstantia" pitchFamily="18" charset="0"/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2819400"/>
            <a:ext cx="8686800" cy="2117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 algn="r" eaLnBrk="0" hangingPunct="0">
              <a:lnSpc>
                <a:spcPct val="140000"/>
              </a:lnSpc>
              <a:defRPr/>
            </a:pPr>
            <a:r>
              <a:rPr lang="es-DO" b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</a:rPr>
              <a:t>Dirección de Relaciones Internacionales</a:t>
            </a:r>
          </a:p>
          <a:p>
            <a:pPr lvl="1" algn="r" eaLnBrk="0" hangingPunct="0">
              <a:lnSpc>
                <a:spcPct val="140000"/>
              </a:lnSpc>
              <a:defRPr/>
            </a:pPr>
            <a:r>
              <a:rPr lang="es-ES_tradnl" b="1" dirty="0">
                <a:solidFill>
                  <a:schemeClr val="accent1">
                    <a:lumMod val="50000"/>
                  </a:schemeClr>
                </a:solidFill>
                <a:latin typeface="Tahoma" pitchFamily="34" charset="0"/>
              </a:rPr>
              <a:t>(DRI)</a:t>
            </a:r>
          </a:p>
          <a:p>
            <a:pPr lvl="1" algn="r" eaLnBrk="0" hangingPunct="0">
              <a:lnSpc>
                <a:spcPct val="140000"/>
              </a:lnSpc>
              <a:defRPr/>
            </a:pPr>
            <a:r>
              <a:rPr lang="es-ES_tradnl" sz="1400" dirty="0">
                <a:solidFill>
                  <a:schemeClr val="bg1"/>
                </a:solidFill>
                <a:latin typeface="Tahoma" pitchFamily="34" charset="0"/>
              </a:rPr>
              <a:t>José Miguel Hernández</a:t>
            </a:r>
          </a:p>
          <a:p>
            <a:pPr lvl="1" algn="r" eaLnBrk="0" hangingPunct="0">
              <a:lnSpc>
                <a:spcPct val="140000"/>
              </a:lnSpc>
              <a:defRPr/>
            </a:pPr>
            <a:r>
              <a:rPr lang="es-ES_tradnl" sz="1400" dirty="0">
                <a:solidFill>
                  <a:schemeClr val="bg1"/>
                </a:solidFill>
                <a:latin typeface="Tahoma" pitchFamily="34" charset="0"/>
              </a:rPr>
              <a:t>E-mail: jhernandez@pucmm.edu.do</a:t>
            </a:r>
          </a:p>
          <a:p>
            <a:pPr lvl="1" algn="r" eaLnBrk="0" hangingPunct="0">
              <a:lnSpc>
                <a:spcPct val="140000"/>
              </a:lnSpc>
              <a:defRPr/>
            </a:pPr>
            <a:r>
              <a:rPr lang="es-ES_tradnl" sz="1400" dirty="0">
                <a:solidFill>
                  <a:schemeClr val="bg1"/>
                </a:solidFill>
                <a:latin typeface="Tahoma" pitchFamily="34" charset="0"/>
              </a:rPr>
              <a:t>República Dominicana</a:t>
            </a:r>
          </a:p>
          <a:p>
            <a:pPr lvl="1" algn="r" eaLnBrk="0" hangingPunct="0">
              <a:lnSpc>
                <a:spcPct val="140000"/>
              </a:lnSpc>
              <a:defRPr/>
            </a:pPr>
            <a:endParaRPr 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908175" y="1341438"/>
            <a:ext cx="6983413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DO" sz="2200" b="1" dirty="0">
                <a:solidFill>
                  <a:schemeClr val="tx2"/>
                </a:solidFill>
                <a:latin typeface="+mj-lt"/>
              </a:rPr>
              <a:t>PONTIFICIA UNIVERSIDAD CATÓLICA MADRE Y MAESTRA</a:t>
            </a:r>
          </a:p>
        </p:txBody>
      </p:sp>
      <p:pic>
        <p:nvPicPr>
          <p:cNvPr id="6" name="Picture 5" descr="LogoPUCMM_511PX_RGB_300DPI_F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990600"/>
            <a:ext cx="1219200" cy="12192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35327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9616</TotalTime>
  <Words>1785</Words>
  <Application>Microsoft Office PowerPoint</Application>
  <PresentationFormat>On-screen Show (4:3)</PresentationFormat>
  <Paragraphs>385</Paragraphs>
  <Slides>25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Arial</vt:lpstr>
      <vt:lpstr>Calibri</vt:lpstr>
      <vt:lpstr>Century Gothic</vt:lpstr>
      <vt:lpstr>Constantia</vt:lpstr>
      <vt:lpstr>FuturaBT-Light</vt:lpstr>
      <vt:lpstr>Tahoma</vt:lpstr>
      <vt:lpstr>Times New Roman</vt:lpstr>
      <vt:lpstr>TT160t00</vt:lpstr>
      <vt:lpstr>Wingdings</vt:lpstr>
      <vt:lpstr>Wingdings 2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PUCMM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ccastillo</dc:creator>
  <cp:lastModifiedBy>Jose Miguel Hernandez Arias</cp:lastModifiedBy>
  <cp:revision>654</cp:revision>
  <dcterms:created xsi:type="dcterms:W3CDTF">2011-05-03T14:06:59Z</dcterms:created>
  <dcterms:modified xsi:type="dcterms:W3CDTF">2018-03-13T21:15:33Z</dcterms:modified>
</cp:coreProperties>
</file>