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0" r:id="rId1"/>
    <p:sldMasterId id="2147483940" r:id="rId2"/>
  </p:sldMasterIdLst>
  <p:notesMasterIdLst>
    <p:notesMasterId r:id="rId33"/>
  </p:notesMasterIdLst>
  <p:sldIdLst>
    <p:sldId id="257" r:id="rId3"/>
    <p:sldId id="281" r:id="rId4"/>
    <p:sldId id="282" r:id="rId5"/>
    <p:sldId id="283" r:id="rId6"/>
    <p:sldId id="284" r:id="rId7"/>
    <p:sldId id="268" r:id="rId8"/>
    <p:sldId id="269" r:id="rId9"/>
    <p:sldId id="270" r:id="rId10"/>
    <p:sldId id="285" r:id="rId11"/>
    <p:sldId id="286" r:id="rId12"/>
    <p:sldId id="287" r:id="rId13"/>
    <p:sldId id="292" r:id="rId14"/>
    <p:sldId id="289" r:id="rId15"/>
    <p:sldId id="290" r:id="rId16"/>
    <p:sldId id="293" r:id="rId17"/>
    <p:sldId id="294" r:id="rId18"/>
    <p:sldId id="296" r:id="rId19"/>
    <p:sldId id="298" r:id="rId20"/>
    <p:sldId id="308" r:id="rId21"/>
    <p:sldId id="305" r:id="rId22"/>
    <p:sldId id="307" r:id="rId23"/>
    <p:sldId id="311" r:id="rId24"/>
    <p:sldId id="309" r:id="rId25"/>
    <p:sldId id="310" r:id="rId26"/>
    <p:sldId id="312" r:id="rId27"/>
    <p:sldId id="300" r:id="rId28"/>
    <p:sldId id="301" r:id="rId29"/>
    <p:sldId id="302" r:id="rId30"/>
    <p:sldId id="304" r:id="rId31"/>
    <p:sldId id="30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873F43-0840-4563-A063-8BBBFAE283F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0FEDE7F-6CBE-4859-A832-14E9FAA06056}">
      <dgm:prSet phldrT="[Texto]" custT="1"/>
      <dgm:spPr>
        <a:solidFill>
          <a:schemeClr val="bg1">
            <a:lumMod val="8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s-CO" sz="2400" b="1" dirty="0">
              <a:solidFill>
                <a:schemeClr val="tx1"/>
              </a:solidFill>
            </a:rPr>
            <a:t>Evaluación y acreditación de la  IES</a:t>
          </a:r>
        </a:p>
      </dgm:t>
    </dgm:pt>
    <dgm:pt modelId="{F83D518A-B86F-45B5-B365-CFC06D2827A9}" type="parTrans" cxnId="{9A806BF0-BC98-4C75-BC29-9827B4D77BAA}">
      <dgm:prSet/>
      <dgm:spPr/>
      <dgm:t>
        <a:bodyPr/>
        <a:lstStyle/>
        <a:p>
          <a:endParaRPr lang="es-CO"/>
        </a:p>
      </dgm:t>
    </dgm:pt>
    <dgm:pt modelId="{57722FE4-93BF-49D7-AC68-B1895171F34C}" type="sibTrans" cxnId="{9A806BF0-BC98-4C75-BC29-9827B4D77BAA}">
      <dgm:prSet/>
      <dgm:spPr/>
      <dgm:t>
        <a:bodyPr/>
        <a:lstStyle/>
        <a:p>
          <a:endParaRPr lang="es-CO"/>
        </a:p>
      </dgm:t>
    </dgm:pt>
    <dgm:pt modelId="{E3F1500C-9B94-4883-9723-F4657D439ACE}">
      <dgm:prSet phldrT="[Texto]" custT="1"/>
      <dgm:spPr/>
      <dgm:t>
        <a:bodyPr/>
        <a:lstStyle/>
        <a:p>
          <a:r>
            <a:rPr lang="es-CO" sz="1500" b="1" dirty="0">
              <a:solidFill>
                <a:schemeClr val="bg1"/>
              </a:solidFill>
            </a:rPr>
            <a:t>Gobierno, Gestión Universitaria e Infraestructura</a:t>
          </a:r>
        </a:p>
      </dgm:t>
    </dgm:pt>
    <dgm:pt modelId="{2A137484-24BE-4608-BE2A-14EFB0107F0E}" type="parTrans" cxnId="{5D4EB446-B5C7-4D40-9EE9-8075BEF5B187}">
      <dgm:prSet/>
      <dgm:spPr/>
      <dgm:t>
        <a:bodyPr/>
        <a:lstStyle/>
        <a:p>
          <a:endParaRPr lang="es-CO"/>
        </a:p>
      </dgm:t>
    </dgm:pt>
    <dgm:pt modelId="{616A64DE-88E5-4340-B0EE-DEFEE7E626B5}" type="sibTrans" cxnId="{5D4EB446-B5C7-4D40-9EE9-8075BEF5B187}">
      <dgm:prSet/>
      <dgm:spPr/>
      <dgm:t>
        <a:bodyPr/>
        <a:lstStyle/>
        <a:p>
          <a:endParaRPr lang="es-CO"/>
        </a:p>
      </dgm:t>
    </dgm:pt>
    <dgm:pt modelId="{D7EECAF0-FB87-4552-AEBC-F0AEDF0FD2D7}">
      <dgm:prSet phldrT="[Texto]" custT="1"/>
      <dgm:spPr/>
      <dgm:t>
        <a:bodyPr/>
        <a:lstStyle/>
        <a:p>
          <a:r>
            <a:rPr lang="es-ES_tradnl" sz="1600" b="1" dirty="0">
              <a:solidFill>
                <a:schemeClr val="bg1"/>
              </a:solidFill>
            </a:rPr>
            <a:t>Formación</a:t>
          </a:r>
          <a:endParaRPr lang="es-CO" sz="1600" b="1" dirty="0">
            <a:solidFill>
              <a:schemeClr val="bg1"/>
            </a:solidFill>
          </a:endParaRPr>
        </a:p>
      </dgm:t>
    </dgm:pt>
    <dgm:pt modelId="{627DB884-D6EC-4C4A-89D0-E49A4B794D9B}" type="parTrans" cxnId="{C879F9D5-3C4D-4E84-A668-546044D4E695}">
      <dgm:prSet/>
      <dgm:spPr/>
      <dgm:t>
        <a:bodyPr/>
        <a:lstStyle/>
        <a:p>
          <a:endParaRPr lang="es-CO"/>
        </a:p>
      </dgm:t>
    </dgm:pt>
    <dgm:pt modelId="{D24B7725-E17C-4D58-9C29-809F0A9E9DC4}" type="sibTrans" cxnId="{C879F9D5-3C4D-4E84-A668-546044D4E695}">
      <dgm:prSet/>
      <dgm:spPr/>
      <dgm:t>
        <a:bodyPr/>
        <a:lstStyle/>
        <a:p>
          <a:endParaRPr lang="es-CO"/>
        </a:p>
      </dgm:t>
    </dgm:pt>
    <dgm:pt modelId="{25E3C357-DF96-4C4C-88A4-B64C1080CA7C}">
      <dgm:prSet phldrT="[Texto]" custT="1"/>
      <dgm:spPr/>
      <dgm:t>
        <a:bodyPr/>
        <a:lstStyle/>
        <a:p>
          <a:r>
            <a:rPr lang="es-ES_tradnl" sz="1600" b="1" dirty="0">
              <a:solidFill>
                <a:schemeClr val="bg1"/>
              </a:solidFill>
            </a:rPr>
            <a:t>Investigación</a:t>
          </a:r>
          <a:endParaRPr lang="es-CO" sz="1600" b="1" dirty="0">
            <a:solidFill>
              <a:schemeClr val="bg1"/>
            </a:solidFill>
          </a:endParaRPr>
        </a:p>
      </dgm:t>
    </dgm:pt>
    <dgm:pt modelId="{55B53E76-B748-4224-B20D-93B980CF6410}" type="parTrans" cxnId="{8DA2671A-771D-4728-9237-775B830F7F94}">
      <dgm:prSet/>
      <dgm:spPr/>
      <dgm:t>
        <a:bodyPr/>
        <a:lstStyle/>
        <a:p>
          <a:endParaRPr lang="es-CO"/>
        </a:p>
      </dgm:t>
    </dgm:pt>
    <dgm:pt modelId="{FB380DE4-EC78-4342-AC09-FE8455C75FD4}" type="sibTrans" cxnId="{8DA2671A-771D-4728-9237-775B830F7F94}">
      <dgm:prSet/>
      <dgm:spPr/>
      <dgm:t>
        <a:bodyPr/>
        <a:lstStyle/>
        <a:p>
          <a:endParaRPr lang="es-CO"/>
        </a:p>
      </dgm:t>
    </dgm:pt>
    <dgm:pt modelId="{56F94400-A3DB-4260-AF6C-DC7634EC5DA6}">
      <dgm:prSet phldrT="[Texto]" custT="1"/>
      <dgm:spPr/>
      <dgm:t>
        <a:bodyPr/>
        <a:lstStyle/>
        <a:p>
          <a:r>
            <a:rPr lang="es-ES_tradnl" sz="1600" b="1" dirty="0">
              <a:solidFill>
                <a:schemeClr val="bg1"/>
              </a:solidFill>
            </a:rPr>
            <a:t>Vinculación</a:t>
          </a:r>
          <a:endParaRPr lang="es-CO" sz="1600" b="1" dirty="0">
            <a:solidFill>
              <a:schemeClr val="bg1"/>
            </a:solidFill>
          </a:endParaRPr>
        </a:p>
      </dgm:t>
    </dgm:pt>
    <dgm:pt modelId="{2B113CD1-4CA3-4F39-98E3-C07549965C26}" type="parTrans" cxnId="{2A25ACCF-F7B9-4B77-AB59-55D2E9BAB090}">
      <dgm:prSet/>
      <dgm:spPr/>
      <dgm:t>
        <a:bodyPr/>
        <a:lstStyle/>
        <a:p>
          <a:endParaRPr lang="es-CO"/>
        </a:p>
      </dgm:t>
    </dgm:pt>
    <dgm:pt modelId="{655A4B6E-1751-4A1B-95AC-277A730B0D00}" type="sibTrans" cxnId="{2A25ACCF-F7B9-4B77-AB59-55D2E9BAB090}">
      <dgm:prSet/>
      <dgm:spPr/>
      <dgm:t>
        <a:bodyPr/>
        <a:lstStyle/>
        <a:p>
          <a:endParaRPr lang="es-CO"/>
        </a:p>
      </dgm:t>
    </dgm:pt>
    <dgm:pt modelId="{E3A62C9B-B65A-46D3-B23B-C2C278862589}">
      <dgm:prSet phldrT="[Texto]" custT="1"/>
      <dgm:spPr/>
      <dgm:t>
        <a:bodyPr/>
        <a:lstStyle/>
        <a:p>
          <a:r>
            <a:rPr lang="es-MX" sz="1600" b="1" dirty="0" err="1">
              <a:solidFill>
                <a:schemeClr val="bg1"/>
              </a:solidFill>
            </a:rPr>
            <a:t>Internaciona-lización</a:t>
          </a:r>
          <a:endParaRPr lang="es-CO" sz="1600" b="1" dirty="0">
            <a:solidFill>
              <a:schemeClr val="bg1"/>
            </a:solidFill>
          </a:endParaRPr>
        </a:p>
      </dgm:t>
    </dgm:pt>
    <dgm:pt modelId="{8D3C4FED-3F00-47AD-A186-415854CA4117}" type="parTrans" cxnId="{D66FF672-DA28-4CAE-970B-D8BE9A2C940C}">
      <dgm:prSet/>
      <dgm:spPr/>
      <dgm:t>
        <a:bodyPr/>
        <a:lstStyle/>
        <a:p>
          <a:endParaRPr lang="es-CO"/>
        </a:p>
      </dgm:t>
    </dgm:pt>
    <dgm:pt modelId="{DE054D62-559A-4BC2-BBE7-5D8BA1BD818E}" type="sibTrans" cxnId="{D66FF672-DA28-4CAE-970B-D8BE9A2C940C}">
      <dgm:prSet/>
      <dgm:spPr/>
      <dgm:t>
        <a:bodyPr/>
        <a:lstStyle/>
        <a:p>
          <a:endParaRPr lang="es-CO"/>
        </a:p>
      </dgm:t>
    </dgm:pt>
    <dgm:pt modelId="{1248FCAD-5CFC-4EFF-AC5D-42E9D2DC3FF2}" type="pres">
      <dgm:prSet presAssocID="{AB873F43-0840-4563-A063-8BBBFAE283F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1F9EBA2-33AD-433A-9E45-8FCBC299BA04}" type="pres">
      <dgm:prSet presAssocID="{30FEDE7F-6CBE-4859-A832-14E9FAA06056}" presName="centerShape" presStyleLbl="node0" presStyleIdx="0" presStyleCnt="1" custScaleX="144149" custScaleY="140058"/>
      <dgm:spPr/>
    </dgm:pt>
    <dgm:pt modelId="{6CB9F7E4-D866-478D-8FE7-D5FA1612A857}" type="pres">
      <dgm:prSet presAssocID="{E3F1500C-9B94-4883-9723-F4657D439ACE}" presName="node" presStyleLbl="node1" presStyleIdx="0" presStyleCnt="5" custScaleX="136322" custScaleY="116586">
        <dgm:presLayoutVars>
          <dgm:bulletEnabled val="1"/>
        </dgm:presLayoutVars>
      </dgm:prSet>
      <dgm:spPr/>
    </dgm:pt>
    <dgm:pt modelId="{039AC43F-3545-476C-8318-6ABE02CE8254}" type="pres">
      <dgm:prSet presAssocID="{E3F1500C-9B94-4883-9723-F4657D439ACE}" presName="dummy" presStyleCnt="0"/>
      <dgm:spPr/>
    </dgm:pt>
    <dgm:pt modelId="{76E7F5D5-C4AD-49E6-9910-CB49F2943C6D}" type="pres">
      <dgm:prSet presAssocID="{616A64DE-88E5-4340-B0EE-DEFEE7E626B5}" presName="sibTrans" presStyleLbl="sibTrans2D1" presStyleIdx="0" presStyleCnt="5"/>
      <dgm:spPr/>
    </dgm:pt>
    <dgm:pt modelId="{070D048A-D6D6-4C3E-AC1A-4D7C66C6505B}" type="pres">
      <dgm:prSet presAssocID="{D7EECAF0-FB87-4552-AEBC-F0AEDF0FD2D7}" presName="node" presStyleLbl="node1" presStyleIdx="1" presStyleCnt="5" custScaleX="122737" custScaleY="116586">
        <dgm:presLayoutVars>
          <dgm:bulletEnabled val="1"/>
        </dgm:presLayoutVars>
      </dgm:prSet>
      <dgm:spPr/>
    </dgm:pt>
    <dgm:pt modelId="{F64A0DBF-1B57-401F-B79F-176F16C26075}" type="pres">
      <dgm:prSet presAssocID="{D7EECAF0-FB87-4552-AEBC-F0AEDF0FD2D7}" presName="dummy" presStyleCnt="0"/>
      <dgm:spPr/>
    </dgm:pt>
    <dgm:pt modelId="{5747B4BA-B675-4CD5-BFBD-42CEE75245A4}" type="pres">
      <dgm:prSet presAssocID="{D24B7725-E17C-4D58-9C29-809F0A9E9DC4}" presName="sibTrans" presStyleLbl="sibTrans2D1" presStyleIdx="1" presStyleCnt="5"/>
      <dgm:spPr/>
    </dgm:pt>
    <dgm:pt modelId="{682351FD-E6BD-4D3A-ACCA-76212C91B0F1}" type="pres">
      <dgm:prSet presAssocID="{25E3C357-DF96-4C4C-88A4-B64C1080CA7C}" presName="node" presStyleLbl="node1" presStyleIdx="2" presStyleCnt="5" custScaleX="122737" custScaleY="116586">
        <dgm:presLayoutVars>
          <dgm:bulletEnabled val="1"/>
        </dgm:presLayoutVars>
      </dgm:prSet>
      <dgm:spPr/>
    </dgm:pt>
    <dgm:pt modelId="{48947C44-427E-4E20-9AE3-7DB6C1AB8813}" type="pres">
      <dgm:prSet presAssocID="{25E3C357-DF96-4C4C-88A4-B64C1080CA7C}" presName="dummy" presStyleCnt="0"/>
      <dgm:spPr/>
    </dgm:pt>
    <dgm:pt modelId="{CFFDF00B-8D4B-4DF2-9468-3F0990DE0CC3}" type="pres">
      <dgm:prSet presAssocID="{FB380DE4-EC78-4342-AC09-FE8455C75FD4}" presName="sibTrans" presStyleLbl="sibTrans2D1" presStyleIdx="2" presStyleCnt="5"/>
      <dgm:spPr/>
    </dgm:pt>
    <dgm:pt modelId="{13B687D7-73EE-41AF-8FE2-9EB42FC896DD}" type="pres">
      <dgm:prSet presAssocID="{56F94400-A3DB-4260-AF6C-DC7634EC5DA6}" presName="node" presStyleLbl="node1" presStyleIdx="3" presStyleCnt="5" custScaleX="122737" custScaleY="116586">
        <dgm:presLayoutVars>
          <dgm:bulletEnabled val="1"/>
        </dgm:presLayoutVars>
      </dgm:prSet>
      <dgm:spPr/>
    </dgm:pt>
    <dgm:pt modelId="{6D2C6210-3A2E-4B05-BD7D-A02C45E354B7}" type="pres">
      <dgm:prSet presAssocID="{56F94400-A3DB-4260-AF6C-DC7634EC5DA6}" presName="dummy" presStyleCnt="0"/>
      <dgm:spPr/>
    </dgm:pt>
    <dgm:pt modelId="{3407B99D-0B32-449B-BEA1-73B57DA7A131}" type="pres">
      <dgm:prSet presAssocID="{655A4B6E-1751-4A1B-95AC-277A730B0D00}" presName="sibTrans" presStyleLbl="sibTrans2D1" presStyleIdx="3" presStyleCnt="5"/>
      <dgm:spPr/>
    </dgm:pt>
    <dgm:pt modelId="{1CF5D188-5099-4621-941C-F1721DB7F7CD}" type="pres">
      <dgm:prSet presAssocID="{E3A62C9B-B65A-46D3-B23B-C2C278862589}" presName="node" presStyleLbl="node1" presStyleIdx="4" presStyleCnt="5" custScaleX="122737" custScaleY="116586">
        <dgm:presLayoutVars>
          <dgm:bulletEnabled val="1"/>
        </dgm:presLayoutVars>
      </dgm:prSet>
      <dgm:spPr/>
    </dgm:pt>
    <dgm:pt modelId="{5789C064-5A8D-4928-B64B-A9B0BA26C32C}" type="pres">
      <dgm:prSet presAssocID="{E3A62C9B-B65A-46D3-B23B-C2C278862589}" presName="dummy" presStyleCnt="0"/>
      <dgm:spPr/>
    </dgm:pt>
    <dgm:pt modelId="{96755207-EC47-4BDF-8905-49F0E946402A}" type="pres">
      <dgm:prSet presAssocID="{DE054D62-559A-4BC2-BBE7-5D8BA1BD818E}" presName="sibTrans" presStyleLbl="sibTrans2D1" presStyleIdx="4" presStyleCnt="5"/>
      <dgm:spPr/>
    </dgm:pt>
  </dgm:ptLst>
  <dgm:cxnLst>
    <dgm:cxn modelId="{B495C813-B8DB-4A5A-9FFE-4704242059CB}" type="presOf" srcId="{30FEDE7F-6CBE-4859-A832-14E9FAA06056}" destId="{11F9EBA2-33AD-433A-9E45-8FCBC299BA04}" srcOrd="0" destOrd="0" presId="urn:microsoft.com/office/officeart/2005/8/layout/radial6"/>
    <dgm:cxn modelId="{3275A418-0568-4C82-B176-9A5927667284}" type="presOf" srcId="{AB873F43-0840-4563-A063-8BBBFAE283F0}" destId="{1248FCAD-5CFC-4EFF-AC5D-42E9D2DC3FF2}" srcOrd="0" destOrd="0" presId="urn:microsoft.com/office/officeart/2005/8/layout/radial6"/>
    <dgm:cxn modelId="{8DA2671A-771D-4728-9237-775B830F7F94}" srcId="{30FEDE7F-6CBE-4859-A832-14E9FAA06056}" destId="{25E3C357-DF96-4C4C-88A4-B64C1080CA7C}" srcOrd="2" destOrd="0" parTransId="{55B53E76-B748-4224-B20D-93B980CF6410}" sibTransId="{FB380DE4-EC78-4342-AC09-FE8455C75FD4}"/>
    <dgm:cxn modelId="{15ECB161-071C-454E-BD96-4C76793F8555}" type="presOf" srcId="{DE054D62-559A-4BC2-BBE7-5D8BA1BD818E}" destId="{96755207-EC47-4BDF-8905-49F0E946402A}" srcOrd="0" destOrd="0" presId="urn:microsoft.com/office/officeart/2005/8/layout/radial6"/>
    <dgm:cxn modelId="{5D4EB446-B5C7-4D40-9EE9-8075BEF5B187}" srcId="{30FEDE7F-6CBE-4859-A832-14E9FAA06056}" destId="{E3F1500C-9B94-4883-9723-F4657D439ACE}" srcOrd="0" destOrd="0" parTransId="{2A137484-24BE-4608-BE2A-14EFB0107F0E}" sibTransId="{616A64DE-88E5-4340-B0EE-DEFEE7E626B5}"/>
    <dgm:cxn modelId="{976E714E-637F-45A5-BEE7-8F770C21D6AB}" type="presOf" srcId="{25E3C357-DF96-4C4C-88A4-B64C1080CA7C}" destId="{682351FD-E6BD-4D3A-ACCA-76212C91B0F1}" srcOrd="0" destOrd="0" presId="urn:microsoft.com/office/officeart/2005/8/layout/radial6"/>
    <dgm:cxn modelId="{D66FF672-DA28-4CAE-970B-D8BE9A2C940C}" srcId="{30FEDE7F-6CBE-4859-A832-14E9FAA06056}" destId="{E3A62C9B-B65A-46D3-B23B-C2C278862589}" srcOrd="4" destOrd="0" parTransId="{8D3C4FED-3F00-47AD-A186-415854CA4117}" sibTransId="{DE054D62-559A-4BC2-BBE7-5D8BA1BD818E}"/>
    <dgm:cxn modelId="{9FC62E57-15E5-480E-B93B-0D17838CB49D}" type="presOf" srcId="{E3F1500C-9B94-4883-9723-F4657D439ACE}" destId="{6CB9F7E4-D866-478D-8FE7-D5FA1612A857}" srcOrd="0" destOrd="0" presId="urn:microsoft.com/office/officeart/2005/8/layout/radial6"/>
    <dgm:cxn modelId="{4E418F93-EB8C-4912-BAAA-DC19F060C8FF}" type="presOf" srcId="{D24B7725-E17C-4D58-9C29-809F0A9E9DC4}" destId="{5747B4BA-B675-4CD5-BFBD-42CEE75245A4}" srcOrd="0" destOrd="0" presId="urn:microsoft.com/office/officeart/2005/8/layout/radial6"/>
    <dgm:cxn modelId="{3363579D-6DCD-40C4-AA3C-40F049C0F41C}" type="presOf" srcId="{D7EECAF0-FB87-4552-AEBC-F0AEDF0FD2D7}" destId="{070D048A-D6D6-4C3E-AC1A-4D7C66C6505B}" srcOrd="0" destOrd="0" presId="urn:microsoft.com/office/officeart/2005/8/layout/radial6"/>
    <dgm:cxn modelId="{93E5F7A0-8866-4A73-8AB3-CF0154BA7099}" type="presOf" srcId="{616A64DE-88E5-4340-B0EE-DEFEE7E626B5}" destId="{76E7F5D5-C4AD-49E6-9910-CB49F2943C6D}" srcOrd="0" destOrd="0" presId="urn:microsoft.com/office/officeart/2005/8/layout/radial6"/>
    <dgm:cxn modelId="{079A48AB-DEA9-4CC7-B18A-74E795009E09}" type="presOf" srcId="{655A4B6E-1751-4A1B-95AC-277A730B0D00}" destId="{3407B99D-0B32-449B-BEA1-73B57DA7A131}" srcOrd="0" destOrd="0" presId="urn:microsoft.com/office/officeart/2005/8/layout/radial6"/>
    <dgm:cxn modelId="{A859ECCD-1BAA-4EFA-904D-1C6D2749E0AE}" type="presOf" srcId="{FB380DE4-EC78-4342-AC09-FE8455C75FD4}" destId="{CFFDF00B-8D4B-4DF2-9468-3F0990DE0CC3}" srcOrd="0" destOrd="0" presId="urn:microsoft.com/office/officeart/2005/8/layout/radial6"/>
    <dgm:cxn modelId="{2A25ACCF-F7B9-4B77-AB59-55D2E9BAB090}" srcId="{30FEDE7F-6CBE-4859-A832-14E9FAA06056}" destId="{56F94400-A3DB-4260-AF6C-DC7634EC5DA6}" srcOrd="3" destOrd="0" parTransId="{2B113CD1-4CA3-4F39-98E3-C07549965C26}" sibTransId="{655A4B6E-1751-4A1B-95AC-277A730B0D00}"/>
    <dgm:cxn modelId="{C879F9D5-3C4D-4E84-A668-546044D4E695}" srcId="{30FEDE7F-6CBE-4859-A832-14E9FAA06056}" destId="{D7EECAF0-FB87-4552-AEBC-F0AEDF0FD2D7}" srcOrd="1" destOrd="0" parTransId="{627DB884-D6EC-4C4A-89D0-E49A4B794D9B}" sibTransId="{D24B7725-E17C-4D58-9C29-809F0A9E9DC4}"/>
    <dgm:cxn modelId="{1971ADD8-A31F-456C-9EE1-4E3A1E77F374}" type="presOf" srcId="{56F94400-A3DB-4260-AF6C-DC7634EC5DA6}" destId="{13B687D7-73EE-41AF-8FE2-9EB42FC896DD}" srcOrd="0" destOrd="0" presId="urn:microsoft.com/office/officeart/2005/8/layout/radial6"/>
    <dgm:cxn modelId="{9A806BF0-BC98-4C75-BC29-9827B4D77BAA}" srcId="{AB873F43-0840-4563-A063-8BBBFAE283F0}" destId="{30FEDE7F-6CBE-4859-A832-14E9FAA06056}" srcOrd="0" destOrd="0" parTransId="{F83D518A-B86F-45B5-B365-CFC06D2827A9}" sibTransId="{57722FE4-93BF-49D7-AC68-B1895171F34C}"/>
    <dgm:cxn modelId="{3C346FF2-8B4E-472D-B471-E63573107F91}" type="presOf" srcId="{E3A62C9B-B65A-46D3-B23B-C2C278862589}" destId="{1CF5D188-5099-4621-941C-F1721DB7F7CD}" srcOrd="0" destOrd="0" presId="urn:microsoft.com/office/officeart/2005/8/layout/radial6"/>
    <dgm:cxn modelId="{8BDE0FAD-3FF9-42E8-A4B1-F7CC3B66F772}" type="presParOf" srcId="{1248FCAD-5CFC-4EFF-AC5D-42E9D2DC3FF2}" destId="{11F9EBA2-33AD-433A-9E45-8FCBC299BA04}" srcOrd="0" destOrd="0" presId="urn:microsoft.com/office/officeart/2005/8/layout/radial6"/>
    <dgm:cxn modelId="{8842B9AF-58FD-46A3-9842-C98B075F43A0}" type="presParOf" srcId="{1248FCAD-5CFC-4EFF-AC5D-42E9D2DC3FF2}" destId="{6CB9F7E4-D866-478D-8FE7-D5FA1612A857}" srcOrd="1" destOrd="0" presId="urn:microsoft.com/office/officeart/2005/8/layout/radial6"/>
    <dgm:cxn modelId="{F1D700C6-CA65-4634-8683-A59D0ECB8E83}" type="presParOf" srcId="{1248FCAD-5CFC-4EFF-AC5D-42E9D2DC3FF2}" destId="{039AC43F-3545-476C-8318-6ABE02CE8254}" srcOrd="2" destOrd="0" presId="urn:microsoft.com/office/officeart/2005/8/layout/radial6"/>
    <dgm:cxn modelId="{9D810C36-FD2B-4835-BCD8-C99D46E90DF0}" type="presParOf" srcId="{1248FCAD-5CFC-4EFF-AC5D-42E9D2DC3FF2}" destId="{76E7F5D5-C4AD-49E6-9910-CB49F2943C6D}" srcOrd="3" destOrd="0" presId="urn:microsoft.com/office/officeart/2005/8/layout/radial6"/>
    <dgm:cxn modelId="{2D965A43-567F-4F31-AB6C-48E0F4E026A7}" type="presParOf" srcId="{1248FCAD-5CFC-4EFF-AC5D-42E9D2DC3FF2}" destId="{070D048A-D6D6-4C3E-AC1A-4D7C66C6505B}" srcOrd="4" destOrd="0" presId="urn:microsoft.com/office/officeart/2005/8/layout/radial6"/>
    <dgm:cxn modelId="{98FBCF6A-E057-48A1-99D5-7DD82438FB54}" type="presParOf" srcId="{1248FCAD-5CFC-4EFF-AC5D-42E9D2DC3FF2}" destId="{F64A0DBF-1B57-401F-B79F-176F16C26075}" srcOrd="5" destOrd="0" presId="urn:microsoft.com/office/officeart/2005/8/layout/radial6"/>
    <dgm:cxn modelId="{615A77D0-12CD-4EDE-8ED9-95843FB7636C}" type="presParOf" srcId="{1248FCAD-5CFC-4EFF-AC5D-42E9D2DC3FF2}" destId="{5747B4BA-B675-4CD5-BFBD-42CEE75245A4}" srcOrd="6" destOrd="0" presId="urn:microsoft.com/office/officeart/2005/8/layout/radial6"/>
    <dgm:cxn modelId="{D5588C94-26FC-46BC-8B1A-7DFCF384B4AB}" type="presParOf" srcId="{1248FCAD-5CFC-4EFF-AC5D-42E9D2DC3FF2}" destId="{682351FD-E6BD-4D3A-ACCA-76212C91B0F1}" srcOrd="7" destOrd="0" presId="urn:microsoft.com/office/officeart/2005/8/layout/radial6"/>
    <dgm:cxn modelId="{841BC57B-D016-4906-9346-383B839EB222}" type="presParOf" srcId="{1248FCAD-5CFC-4EFF-AC5D-42E9D2DC3FF2}" destId="{48947C44-427E-4E20-9AE3-7DB6C1AB8813}" srcOrd="8" destOrd="0" presId="urn:microsoft.com/office/officeart/2005/8/layout/radial6"/>
    <dgm:cxn modelId="{89F1CE78-FD5F-4EFF-869F-7CF3B4E41CED}" type="presParOf" srcId="{1248FCAD-5CFC-4EFF-AC5D-42E9D2DC3FF2}" destId="{CFFDF00B-8D4B-4DF2-9468-3F0990DE0CC3}" srcOrd="9" destOrd="0" presId="urn:microsoft.com/office/officeart/2005/8/layout/radial6"/>
    <dgm:cxn modelId="{B8DB7468-24E4-4B39-B11D-1EBEEEEB282B}" type="presParOf" srcId="{1248FCAD-5CFC-4EFF-AC5D-42E9D2DC3FF2}" destId="{13B687D7-73EE-41AF-8FE2-9EB42FC896DD}" srcOrd="10" destOrd="0" presId="urn:microsoft.com/office/officeart/2005/8/layout/radial6"/>
    <dgm:cxn modelId="{3FDAD468-3B09-44DD-A4BC-87B9EEB27AAF}" type="presParOf" srcId="{1248FCAD-5CFC-4EFF-AC5D-42E9D2DC3FF2}" destId="{6D2C6210-3A2E-4B05-BD7D-A02C45E354B7}" srcOrd="11" destOrd="0" presId="urn:microsoft.com/office/officeart/2005/8/layout/radial6"/>
    <dgm:cxn modelId="{EA7341EF-926E-448A-9688-97719CE30CAB}" type="presParOf" srcId="{1248FCAD-5CFC-4EFF-AC5D-42E9D2DC3FF2}" destId="{3407B99D-0B32-449B-BEA1-73B57DA7A131}" srcOrd="12" destOrd="0" presId="urn:microsoft.com/office/officeart/2005/8/layout/radial6"/>
    <dgm:cxn modelId="{DE145F36-E2BF-4498-A283-8E46A474BDB1}" type="presParOf" srcId="{1248FCAD-5CFC-4EFF-AC5D-42E9D2DC3FF2}" destId="{1CF5D188-5099-4621-941C-F1721DB7F7CD}" srcOrd="13" destOrd="0" presId="urn:microsoft.com/office/officeart/2005/8/layout/radial6"/>
    <dgm:cxn modelId="{138D1F5D-A564-4742-B2FC-2A00E1A4D3F0}" type="presParOf" srcId="{1248FCAD-5CFC-4EFF-AC5D-42E9D2DC3FF2}" destId="{5789C064-5A8D-4928-B64B-A9B0BA26C32C}" srcOrd="14" destOrd="0" presId="urn:microsoft.com/office/officeart/2005/8/layout/radial6"/>
    <dgm:cxn modelId="{A442766A-C28B-4857-8A69-8BE1B3BC4D8D}" type="presParOf" srcId="{1248FCAD-5CFC-4EFF-AC5D-42E9D2DC3FF2}" destId="{96755207-EC47-4BDF-8905-49F0E946402A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55207-EC47-4BDF-8905-49F0E946402A}">
      <dsp:nvSpPr>
        <dsp:cNvPr id="0" name=""/>
        <dsp:cNvSpPr/>
      </dsp:nvSpPr>
      <dsp:spPr>
        <a:xfrm>
          <a:off x="1289812" y="687808"/>
          <a:ext cx="4458705" cy="4458705"/>
        </a:xfrm>
        <a:prstGeom prst="blockArc">
          <a:avLst>
            <a:gd name="adj1" fmla="val 11880000"/>
            <a:gd name="adj2" fmla="val 162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7B99D-0B32-449B-BEA1-73B57DA7A131}">
      <dsp:nvSpPr>
        <dsp:cNvPr id="0" name=""/>
        <dsp:cNvSpPr/>
      </dsp:nvSpPr>
      <dsp:spPr>
        <a:xfrm>
          <a:off x="1289812" y="687808"/>
          <a:ext cx="4458705" cy="4458705"/>
        </a:xfrm>
        <a:prstGeom prst="blockArc">
          <a:avLst>
            <a:gd name="adj1" fmla="val 7560000"/>
            <a:gd name="adj2" fmla="val 1188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FDF00B-8D4B-4DF2-9468-3F0990DE0CC3}">
      <dsp:nvSpPr>
        <dsp:cNvPr id="0" name=""/>
        <dsp:cNvSpPr/>
      </dsp:nvSpPr>
      <dsp:spPr>
        <a:xfrm>
          <a:off x="1289812" y="687808"/>
          <a:ext cx="4458705" cy="4458705"/>
        </a:xfrm>
        <a:prstGeom prst="blockArc">
          <a:avLst>
            <a:gd name="adj1" fmla="val 3240000"/>
            <a:gd name="adj2" fmla="val 756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47B4BA-B675-4CD5-BFBD-42CEE75245A4}">
      <dsp:nvSpPr>
        <dsp:cNvPr id="0" name=""/>
        <dsp:cNvSpPr/>
      </dsp:nvSpPr>
      <dsp:spPr>
        <a:xfrm>
          <a:off x="1289812" y="687808"/>
          <a:ext cx="4458705" cy="4458705"/>
        </a:xfrm>
        <a:prstGeom prst="blockArc">
          <a:avLst>
            <a:gd name="adj1" fmla="val 20520000"/>
            <a:gd name="adj2" fmla="val 324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E7F5D5-C4AD-49E6-9910-CB49F2943C6D}">
      <dsp:nvSpPr>
        <dsp:cNvPr id="0" name=""/>
        <dsp:cNvSpPr/>
      </dsp:nvSpPr>
      <dsp:spPr>
        <a:xfrm>
          <a:off x="1289812" y="687808"/>
          <a:ext cx="4458705" cy="4458705"/>
        </a:xfrm>
        <a:prstGeom prst="blockArc">
          <a:avLst>
            <a:gd name="adj1" fmla="val 16200000"/>
            <a:gd name="adj2" fmla="val 2052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9EBA2-33AD-433A-9E45-8FCBC299BA04}">
      <dsp:nvSpPr>
        <dsp:cNvPr id="0" name=""/>
        <dsp:cNvSpPr/>
      </dsp:nvSpPr>
      <dsp:spPr>
        <a:xfrm>
          <a:off x="2040411" y="1480376"/>
          <a:ext cx="2957506" cy="2873570"/>
        </a:xfrm>
        <a:prstGeom prst="ellipse">
          <a:avLst/>
        </a:prstGeom>
        <a:solidFill>
          <a:schemeClr val="bg1">
            <a:lumMod val="85000"/>
          </a:schemeClr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400" b="1" kern="1200" dirty="0">
              <a:solidFill>
                <a:schemeClr val="tx1"/>
              </a:solidFill>
            </a:rPr>
            <a:t>Evaluación y acreditación de la  IES</a:t>
          </a:r>
        </a:p>
      </dsp:txBody>
      <dsp:txXfrm>
        <a:off x="2473528" y="1901201"/>
        <a:ext cx="2091272" cy="2031920"/>
      </dsp:txXfrm>
    </dsp:sp>
    <dsp:sp modelId="{6CB9F7E4-D866-478D-8FE7-D5FA1612A857}">
      <dsp:nvSpPr>
        <dsp:cNvPr id="0" name=""/>
        <dsp:cNvSpPr/>
      </dsp:nvSpPr>
      <dsp:spPr>
        <a:xfrm>
          <a:off x="2540243" y="-97686"/>
          <a:ext cx="1957843" cy="16743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dirty="0">
              <a:solidFill>
                <a:schemeClr val="bg1"/>
              </a:solidFill>
            </a:rPr>
            <a:t>Gobierno, Gestión Universitaria e Infraestructura</a:t>
          </a:r>
        </a:p>
      </dsp:txBody>
      <dsp:txXfrm>
        <a:off x="2826962" y="147524"/>
        <a:ext cx="1384405" cy="1183977"/>
      </dsp:txXfrm>
    </dsp:sp>
    <dsp:sp modelId="{070D048A-D6D6-4C3E-AC1A-4D7C66C6505B}">
      <dsp:nvSpPr>
        <dsp:cNvPr id="0" name=""/>
        <dsp:cNvSpPr/>
      </dsp:nvSpPr>
      <dsp:spPr>
        <a:xfrm>
          <a:off x="4708864" y="1407032"/>
          <a:ext cx="1762737" cy="16743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>
              <a:solidFill>
                <a:schemeClr val="bg1"/>
              </a:solidFill>
            </a:rPr>
            <a:t>Formación</a:t>
          </a:r>
          <a:endParaRPr lang="es-CO" sz="1600" b="1" kern="1200" dirty="0">
            <a:solidFill>
              <a:schemeClr val="bg1"/>
            </a:solidFill>
          </a:endParaRPr>
        </a:p>
      </dsp:txBody>
      <dsp:txXfrm>
        <a:off x="4967011" y="1652242"/>
        <a:ext cx="1246443" cy="1183977"/>
      </dsp:txXfrm>
    </dsp:sp>
    <dsp:sp modelId="{682351FD-E6BD-4D3A-ACCA-76212C91B0F1}">
      <dsp:nvSpPr>
        <dsp:cNvPr id="0" name=""/>
        <dsp:cNvSpPr/>
      </dsp:nvSpPr>
      <dsp:spPr>
        <a:xfrm>
          <a:off x="3917786" y="3841718"/>
          <a:ext cx="1762737" cy="16743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>
              <a:solidFill>
                <a:schemeClr val="bg1"/>
              </a:solidFill>
            </a:rPr>
            <a:t>Investigación</a:t>
          </a:r>
          <a:endParaRPr lang="es-CO" sz="1600" b="1" kern="1200" dirty="0">
            <a:solidFill>
              <a:schemeClr val="bg1"/>
            </a:solidFill>
          </a:endParaRPr>
        </a:p>
      </dsp:txBody>
      <dsp:txXfrm>
        <a:off x="4175933" y="4086928"/>
        <a:ext cx="1246443" cy="1183977"/>
      </dsp:txXfrm>
    </dsp:sp>
    <dsp:sp modelId="{13B687D7-73EE-41AF-8FE2-9EB42FC896DD}">
      <dsp:nvSpPr>
        <dsp:cNvPr id="0" name=""/>
        <dsp:cNvSpPr/>
      </dsp:nvSpPr>
      <dsp:spPr>
        <a:xfrm>
          <a:off x="1357805" y="3841718"/>
          <a:ext cx="1762737" cy="16743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>
              <a:solidFill>
                <a:schemeClr val="bg1"/>
              </a:solidFill>
            </a:rPr>
            <a:t>Vinculación</a:t>
          </a:r>
          <a:endParaRPr lang="es-CO" sz="1600" b="1" kern="1200" dirty="0">
            <a:solidFill>
              <a:schemeClr val="bg1"/>
            </a:solidFill>
          </a:endParaRPr>
        </a:p>
      </dsp:txBody>
      <dsp:txXfrm>
        <a:off x="1615952" y="4086928"/>
        <a:ext cx="1246443" cy="1183977"/>
      </dsp:txXfrm>
    </dsp:sp>
    <dsp:sp modelId="{1CF5D188-5099-4621-941C-F1721DB7F7CD}">
      <dsp:nvSpPr>
        <dsp:cNvPr id="0" name=""/>
        <dsp:cNvSpPr/>
      </dsp:nvSpPr>
      <dsp:spPr>
        <a:xfrm>
          <a:off x="566728" y="1407032"/>
          <a:ext cx="1762737" cy="16743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 err="1">
              <a:solidFill>
                <a:schemeClr val="bg1"/>
              </a:solidFill>
            </a:rPr>
            <a:t>Internaciona-lización</a:t>
          </a:r>
          <a:endParaRPr lang="es-CO" sz="1600" b="1" kern="1200" dirty="0">
            <a:solidFill>
              <a:schemeClr val="bg1"/>
            </a:solidFill>
          </a:endParaRPr>
        </a:p>
      </dsp:txBody>
      <dsp:txXfrm>
        <a:off x="824875" y="1652242"/>
        <a:ext cx="1246443" cy="11839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B810E-6F15-42F0-9ACD-A23FF7781488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419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3830A-A8A8-4804-8CD9-4168D683B77B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1608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/>
              <a:t>Existen organismos regionales para la evaluación, pero  se carece de uno que valore instituciones de educación superior (IES), o de alguno de sus componentes, con criterios, indicadores o estándares consensuados y contextualizados a </a:t>
            </a:r>
            <a:r>
              <a:rPr lang="es-MX" sz="1200" dirty="0" err="1"/>
              <a:t>ALyC</a:t>
            </a:r>
            <a:r>
              <a:rPr lang="es-MX" sz="1200" dirty="0"/>
              <a:t>. R</a:t>
            </a:r>
            <a:r>
              <a:rPr lang="es-MX" dirty="0"/>
              <a:t>esulta conveniente crear un organismo internacional</a:t>
            </a:r>
            <a:endParaRPr lang="es-MX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B90B4-F927-4F13-9C53-B27A560DAABF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900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Se les solicitó a los rectores de las IES seleccionadas, a través de una carta oficial emitida desde la Secretaría General de la UDUAL, nombraran a un experto en evaluación que representara a su institución a lo largo de las cuatro reuniones de expertos y la sesión de trabajo. Sólo en un caso se sustituyó el representante por cambios en el gobierno de la IES.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B90B4-F927-4F13-9C53-B27A560DAABF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2907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Contexto institucional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Características sociodemográficas, económicas, educativas y culturales de los entornos local, nacional, latinoamericano y caribeño e internacional que influyen en sus funciones (educativas, de investigación y extensión).</a:t>
            </a:r>
            <a:endParaRPr lang="es-MX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Contexto local</a:t>
            </a:r>
            <a:endParaRPr lang="es-MX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Contexto nacional</a:t>
            </a:r>
            <a:endParaRPr lang="es-MX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Contexto latinoamericano y caribeño</a:t>
            </a:r>
            <a:endParaRPr lang="es-MX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Contexto internacional</a:t>
            </a:r>
            <a:endParaRPr lang="es-MX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MX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A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Características principales de la institución</a:t>
            </a:r>
            <a:endParaRPr lang="es-MX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Misión y visión</a:t>
            </a:r>
          </a:p>
          <a:p>
            <a:pPr lvl="0"/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Estructura organizacional</a:t>
            </a:r>
          </a:p>
          <a:p>
            <a:pPr lvl="0"/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Recursos humanos (estudiantes y personal académico y administrativo)</a:t>
            </a:r>
          </a:p>
          <a:p>
            <a:pPr lvl="0"/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Infraestructura física</a:t>
            </a:r>
          </a:p>
          <a:p>
            <a:pPr lvl="0"/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Equipamiento y recursos tecnológicos</a:t>
            </a:r>
          </a:p>
          <a:p>
            <a:pPr lvl="0"/>
            <a:r>
              <a:rPr lang="es-MX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Financiamiento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B90B4-F927-4F13-9C53-B27A560DAABF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8587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43016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65231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6087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70536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216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73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64020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77933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5319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04538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02186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709638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53866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50427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23161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828610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62350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868190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650451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67458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62133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679358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989957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7237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563141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90186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670653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14898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8598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F716016-B05E-4A5F-9BE1-6271736A34D5}" type="datetimeFigureOut">
              <a:rPr lang="es-419" smtClean="0"/>
              <a:t>14/3/2018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874E43-F6CA-4A24-B05B-543D00942F1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76129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12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g"/><Relationship Id="rId4" Type="http://schemas.openxmlformats.org/officeDocument/2006/relationships/image" Target="../media/image5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groups/419137468536851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07090" y="2527852"/>
            <a:ext cx="9940855" cy="2262781"/>
          </a:xfrm>
        </p:spPr>
        <p:txBody>
          <a:bodyPr>
            <a:normAutofit fontScale="90000"/>
          </a:bodyPr>
          <a:lstStyle/>
          <a:p>
            <a:r>
              <a:rPr lang="es-MX" sz="4800" dirty="0">
                <a:solidFill>
                  <a:schemeClr val="accent1"/>
                </a:solidFill>
              </a:rPr>
              <a:t>Los Proyectos de Internacionalización de la UDUAL: Hacia el Mejoramiento de la Educación Superior en América Latina y el Caribe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61295" y="5108829"/>
            <a:ext cx="7766936" cy="1344980"/>
          </a:xfrm>
        </p:spPr>
        <p:txBody>
          <a:bodyPr>
            <a:normAutofit fontScale="77500" lnSpcReduction="20000"/>
          </a:bodyPr>
          <a:lstStyle/>
          <a:p>
            <a:r>
              <a:rPr lang="es-MX" dirty="0"/>
              <a:t>Dr. Pablo Henri Ramirez Didou</a:t>
            </a:r>
          </a:p>
          <a:p>
            <a:r>
              <a:rPr lang="es-MX" dirty="0"/>
              <a:t>I Encuentro de Integración y Cooperación UDUAL 2018</a:t>
            </a:r>
          </a:p>
          <a:p>
            <a:r>
              <a:rPr lang="es-MX" dirty="0"/>
              <a:t>Universidad Nacional Autónoma de México</a:t>
            </a:r>
          </a:p>
          <a:p>
            <a:r>
              <a:rPr lang="es-MX" dirty="0"/>
              <a:t>15 y 16 de Marzo 2018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416" y="196699"/>
            <a:ext cx="3533196" cy="165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93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864E97-BB6A-43BE-B7A8-7B8E4D43B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dirty="0">
                <a:solidFill>
                  <a:schemeClr val="accent1"/>
                </a:solidFill>
              </a:rPr>
              <a:t>Los Proyectos de Internacionalización de la UDUAL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FF75FA-5F22-4161-8EFE-34EB33B7C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defRPr lang="es-ES_tradnl" altLang="en-US"/>
            </a:pPr>
            <a:r>
              <a:rPr lang="es-MX" altLang="en-US" sz="2800" dirty="0"/>
              <a:t>En la Conferencia Regional de Educación Superior (CRES) 2008 se afirmó que </a:t>
            </a:r>
            <a:r>
              <a:rPr lang="es-MX" altLang="en-US" sz="2800" b="1" i="1" dirty="0">
                <a:solidFill>
                  <a:schemeClr val="tx2"/>
                </a:solidFill>
              </a:rPr>
              <a:t>la educación superior es un bien público, derecho humano universal y responsabilidad de los Estados</a:t>
            </a:r>
            <a:r>
              <a:rPr lang="en-US" altLang="en-US" sz="2800" dirty="0"/>
              <a:t>.</a:t>
            </a:r>
          </a:p>
          <a:p>
            <a:pPr marL="0" indent="0" algn="just">
              <a:buNone/>
              <a:defRPr lang="es-ES_tradnl" altLang="en-US"/>
            </a:pPr>
            <a:r>
              <a:rPr lang="en-US" altLang="en-US" sz="1000" dirty="0"/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AF9A4BE-D367-4E86-8FC4-881A5387E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147" y="171580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81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C80579-C7E9-4A7E-9839-3D320F50F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757567"/>
            <a:ext cx="10018713" cy="1752599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chemeClr val="accent1"/>
                </a:solidFill>
              </a:rPr>
              <a:t>Los Proyectos de Internacionalización de la UDUAL</a:t>
            </a:r>
            <a:endParaRPr lang="es-419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72B794-A31C-46A0-860E-5D63F92B8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438399"/>
            <a:ext cx="10018713" cy="4227444"/>
          </a:xfrm>
        </p:spPr>
        <p:txBody>
          <a:bodyPr>
            <a:normAutofit/>
          </a:bodyPr>
          <a:lstStyle/>
          <a:p>
            <a:pPr>
              <a:defRPr lang="es-ES_tradnl" altLang="en-US"/>
            </a:pPr>
            <a:r>
              <a:rPr lang="en-US" altLang="en-US" sz="2000" dirty="0"/>
              <a:t>El Plan de </a:t>
            </a:r>
            <a:r>
              <a:rPr lang="es-MX" altLang="en-US" sz="2000" dirty="0"/>
              <a:t>Acción propuesto en aquella CRES fue:</a:t>
            </a:r>
          </a:p>
          <a:p>
            <a:pPr>
              <a:defRPr lang="es-ES_tradnl" altLang="en-US"/>
            </a:pPr>
            <a:endParaRPr lang="es-MX" altLang="en-US" sz="2000" dirty="0"/>
          </a:p>
          <a:p>
            <a:pPr lvl="1" algn="just">
              <a:buFont typeface="Wingdings" panose="05000000000000000000" pitchFamily="2" charset="2"/>
              <a:buChar char="q"/>
              <a:defRPr lang="es-ES_tradnl" altLang="en-US"/>
            </a:pPr>
            <a:r>
              <a:rPr lang="es-MX" altLang="en-US" dirty="0"/>
              <a:t>Impulsar la expansión de la cobertura con calidad, pertinencia e inclusión social.</a:t>
            </a:r>
          </a:p>
          <a:p>
            <a:pPr lvl="1" algn="just">
              <a:buFont typeface="Wingdings" panose="05000000000000000000" pitchFamily="2" charset="2"/>
              <a:buChar char="q"/>
              <a:defRPr lang="es-ES_tradnl" altLang="en-US"/>
            </a:pPr>
            <a:r>
              <a:rPr lang="es-MX" altLang="en-US" dirty="0"/>
              <a:t>Promover la acreditación, evaluación y aseguramiento de la calidad.</a:t>
            </a:r>
          </a:p>
          <a:p>
            <a:pPr lvl="1" algn="just">
              <a:buFont typeface="Wingdings" panose="05000000000000000000" pitchFamily="2" charset="2"/>
              <a:buChar char="q"/>
              <a:defRPr lang="es-ES_tradnl" altLang="en-US"/>
            </a:pPr>
            <a:r>
              <a:rPr lang="es-MX" altLang="en-US" dirty="0"/>
              <a:t>Formular una agenda de ciencia, tecnología e innovación para el desarrollo sustentable.</a:t>
            </a:r>
          </a:p>
          <a:p>
            <a:pPr lvl="1" algn="just">
              <a:buFont typeface="Wingdings" panose="05000000000000000000" pitchFamily="2" charset="2"/>
              <a:buChar char="q"/>
              <a:defRPr lang="es-ES_tradnl" altLang="en-US"/>
            </a:pPr>
            <a:r>
              <a:rPr lang="es-MX" altLang="en-US" dirty="0"/>
              <a:t>Fomentar la innovación educativa y la investigación.</a:t>
            </a:r>
          </a:p>
          <a:p>
            <a:pPr lvl="1" algn="just">
              <a:buFont typeface="Wingdings" panose="05000000000000000000" pitchFamily="2" charset="2"/>
              <a:buChar char="q"/>
              <a:defRPr lang="es-ES_tradnl" altLang="en-US"/>
            </a:pPr>
            <a:r>
              <a:rPr lang="es-MX" altLang="en-US" dirty="0"/>
              <a:t>Fomentar la integración latinoamericana y caribeña y la internacionalización de la educación superior, construyendo un espacio común de educación superior.</a:t>
            </a:r>
          </a:p>
          <a:p>
            <a:endParaRPr lang="es-419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277965D-2825-4554-AAA2-F4D6CA0EA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147" y="171580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66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79C5D5-F57A-4A0E-931B-6EB55D84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solidFill>
                  <a:schemeClr val="accent1"/>
                </a:solidFill>
              </a:rPr>
              <a:t>Programas de Internacionalización de la UDUAL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367D11-DF8F-42BF-B0C6-9AC5037BF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707297"/>
          </a:xfrm>
        </p:spPr>
        <p:txBody>
          <a:bodyPr/>
          <a:lstStyle/>
          <a:p>
            <a:pPr marL="0" indent="0">
              <a:buNone/>
            </a:pPr>
            <a:r>
              <a:rPr lang="es-419" dirty="0"/>
              <a:t>Siguiendo estos principios, la UDUAL ha desarrollado sus estrategias de internacionalización a través de 4 Programas:</a:t>
            </a:r>
          </a:p>
          <a:p>
            <a:r>
              <a:rPr lang="es-419" dirty="0"/>
              <a:t>El Programa de Cooperación e Integración Universitaria (PCIU)</a:t>
            </a:r>
          </a:p>
          <a:p>
            <a:r>
              <a:rPr lang="es-419" dirty="0"/>
              <a:t>El Consejo de Evaluación y Acreditación Internacional (CEAI)</a:t>
            </a:r>
          </a:p>
          <a:p>
            <a:r>
              <a:rPr lang="es-419" dirty="0"/>
              <a:t>La Maestría en Gestión de la Calidad y Evaluación de la Educación Superior  </a:t>
            </a:r>
          </a:p>
          <a:p>
            <a:r>
              <a:rPr lang="es-419" dirty="0"/>
              <a:t>El Programa Académico de Movilidad Educativa (PAME)</a:t>
            </a:r>
          </a:p>
          <a:p>
            <a:endParaRPr lang="es-419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B053446-4B10-49F1-BF0A-CEA7A72DE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147" y="171580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38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40515A9-1AC1-4C3A-9472-A5F665EA154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8256" r="20696" b="21061"/>
          <a:stretch/>
        </p:blipFill>
        <p:spPr bwMode="auto">
          <a:xfrm>
            <a:off x="900333" y="1434906"/>
            <a:ext cx="9589236" cy="3780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A1005D2-C5AE-46C4-AF8A-A511A3010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147" y="171580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47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4487" y="950126"/>
            <a:ext cx="9904830" cy="1320800"/>
          </a:xfrm>
        </p:spPr>
        <p:txBody>
          <a:bodyPr>
            <a:noAutofit/>
          </a:bodyPr>
          <a:lstStyle/>
          <a:p>
            <a:pPr algn="ctr"/>
            <a:r>
              <a:rPr lang="es-MX" sz="3200" dirty="0">
                <a:solidFill>
                  <a:schemeClr val="accent1"/>
                </a:solidFill>
              </a:rPr>
              <a:t>Programa de Cooperación e Integración Universitaria</a:t>
            </a:r>
            <a:br>
              <a:rPr lang="es-MX" sz="3200" dirty="0">
                <a:solidFill>
                  <a:schemeClr val="accent1"/>
                </a:solidFill>
              </a:rPr>
            </a:br>
            <a:r>
              <a:rPr lang="es-MX" sz="3200" dirty="0">
                <a:solidFill>
                  <a:schemeClr val="accent1"/>
                </a:solidFill>
              </a:rPr>
              <a:t>(PCIU)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23631" y="2093844"/>
            <a:ext cx="8915400" cy="4256442"/>
          </a:xfrm>
        </p:spPr>
        <p:txBody>
          <a:bodyPr>
            <a:normAutofit/>
          </a:bodyPr>
          <a:lstStyle/>
          <a:p>
            <a:r>
              <a:rPr lang="es-MX" sz="2000" dirty="0"/>
              <a:t>El 23 de enero 2018 se firmaron los convenios que reconocen los créditos y títulos de 7 carreras de licenciatura en las 10 universidades participantes.</a:t>
            </a:r>
          </a:p>
          <a:p>
            <a:r>
              <a:rPr lang="es-MX" sz="2000" dirty="0"/>
              <a:t>Las Universidades que conformaron el grupo piloto fueron:</a:t>
            </a:r>
          </a:p>
          <a:p>
            <a:pPr lvl="1"/>
            <a:r>
              <a:rPr lang="es-MX" sz="1800" dirty="0"/>
              <a:t>U de Guadalajara</a:t>
            </a:r>
          </a:p>
          <a:p>
            <a:pPr lvl="1"/>
            <a:r>
              <a:rPr lang="es-MX" sz="1800" dirty="0"/>
              <a:t>U de La Habana</a:t>
            </a:r>
          </a:p>
          <a:p>
            <a:pPr lvl="1"/>
            <a:r>
              <a:rPr lang="es-MX" sz="1800" dirty="0">
                <a:solidFill>
                  <a:schemeClr val="tx1"/>
                </a:solidFill>
              </a:rPr>
              <a:t>U de Panamá</a:t>
            </a:r>
          </a:p>
          <a:p>
            <a:pPr lvl="1"/>
            <a:r>
              <a:rPr lang="es-MX" sz="1800" dirty="0">
                <a:solidFill>
                  <a:schemeClr val="tx1"/>
                </a:solidFill>
              </a:rPr>
              <a:t>Pontificia </a:t>
            </a:r>
            <a:r>
              <a:rPr lang="es-MX" sz="1800" dirty="0"/>
              <a:t>Universidad Católica del Perú  </a:t>
            </a:r>
          </a:p>
          <a:p>
            <a:pPr lvl="1"/>
            <a:r>
              <a:rPr lang="es-MX" sz="1800" dirty="0"/>
              <a:t>U de San Juan (Argentina</a:t>
            </a:r>
            <a:endParaRPr lang="es-MX" dirty="0"/>
          </a:p>
          <a:p>
            <a:pPr lvl="1"/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7323376" y="3581064"/>
            <a:ext cx="3651828" cy="1990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5B9BD5"/>
              </a:buClr>
              <a:buFont typeface="Arial" panose="020B0604020202020204" pitchFamily="34" charset="0"/>
              <a:buChar char="•"/>
            </a:pPr>
            <a:r>
              <a:rPr lang="es-MX" dirty="0"/>
              <a:t>U Federal de Minas Gerais</a:t>
            </a:r>
          </a:p>
          <a:p>
            <a:pPr marL="285750" indent="-285750">
              <a:spcBef>
                <a:spcPts val="1000"/>
              </a:spcBef>
              <a:buClr>
                <a:srgbClr val="5B9BD5"/>
              </a:buClr>
              <a:buFont typeface="Arial" panose="020B0604020202020204" pitchFamily="34" charset="0"/>
              <a:buChar char="•"/>
            </a:pPr>
            <a:r>
              <a:rPr lang="es-MX" dirty="0"/>
              <a:t>U Estadual de Campinas</a:t>
            </a:r>
          </a:p>
          <a:p>
            <a:pPr marL="285750" indent="-285750">
              <a:spcBef>
                <a:spcPts val="1000"/>
              </a:spcBef>
              <a:buClr>
                <a:srgbClr val="5B9BD5"/>
              </a:buClr>
              <a:buFont typeface="Arial" panose="020B0604020202020204" pitchFamily="34" charset="0"/>
              <a:buChar char="•"/>
            </a:pPr>
            <a:r>
              <a:rPr lang="es-MX" dirty="0"/>
              <a:t>U de Avellaneda</a:t>
            </a:r>
          </a:p>
          <a:p>
            <a:pPr marL="285750" indent="-285750">
              <a:spcBef>
                <a:spcPts val="1000"/>
              </a:spcBef>
              <a:buClr>
                <a:srgbClr val="5B9BD5"/>
              </a:buClr>
              <a:buFont typeface="Arial" panose="020B0604020202020204" pitchFamily="34" charset="0"/>
              <a:buChar char="•"/>
            </a:pPr>
            <a:r>
              <a:rPr lang="es-MX" dirty="0"/>
              <a:t>U Nacional de Colombia</a:t>
            </a:r>
          </a:p>
          <a:p>
            <a:pPr marL="285750" indent="-285750">
              <a:spcBef>
                <a:spcPts val="1000"/>
              </a:spcBef>
              <a:buClr>
                <a:srgbClr val="5B9BD5"/>
              </a:buClr>
              <a:buFont typeface="Arial" panose="020B0604020202020204" pitchFamily="34" charset="0"/>
              <a:buChar char="•"/>
            </a:pPr>
            <a:r>
              <a:rPr lang="es-MX" dirty="0"/>
              <a:t>U Nacional Autónoma de México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1BBF67F-4B48-4329-AC6D-2C748DD26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147" y="171580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626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72" y="5294309"/>
            <a:ext cx="1144068" cy="1080000"/>
          </a:xfrm>
          <a:prstGeom prst="rect">
            <a:avLst/>
          </a:prstGeom>
        </p:spPr>
      </p:pic>
      <p:pic>
        <p:nvPicPr>
          <p:cNvPr id="7" name="Imagen 6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366" y="3845336"/>
            <a:ext cx="927835" cy="1080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954" y="2218677"/>
            <a:ext cx="2842105" cy="1080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614" y="3849606"/>
            <a:ext cx="1080000" cy="1080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846" y="3849606"/>
            <a:ext cx="1079085" cy="1080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324" y="3849606"/>
            <a:ext cx="1042875" cy="10800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368" y="2245075"/>
            <a:ext cx="1454613" cy="10800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027" y="5294309"/>
            <a:ext cx="819423" cy="10800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923" y="5294309"/>
            <a:ext cx="1350000" cy="1080000"/>
          </a:xfrm>
          <a:prstGeom prst="rect">
            <a:avLst/>
          </a:prstGeom>
        </p:spPr>
      </p:pic>
      <p:sp>
        <p:nvSpPr>
          <p:cNvPr id="15" name="1 Título"/>
          <p:cNvSpPr txBox="1">
            <a:spLocks/>
          </p:cNvSpPr>
          <p:nvPr/>
        </p:nvSpPr>
        <p:spPr>
          <a:xfrm>
            <a:off x="3632487" y="720312"/>
            <a:ext cx="7716830" cy="1320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sz="2800" dirty="0">
                <a:solidFill>
                  <a:schemeClr val="accent1"/>
                </a:solidFill>
              </a:rPr>
              <a:t>Programa de Cooperación e Integración Universitaria</a:t>
            </a:r>
            <a:br>
              <a:rPr lang="es-MX" sz="2800" dirty="0">
                <a:solidFill>
                  <a:schemeClr val="accent1"/>
                </a:solidFill>
              </a:rPr>
            </a:br>
            <a:r>
              <a:rPr lang="es-MX" sz="2800" dirty="0">
                <a:solidFill>
                  <a:schemeClr val="accent1"/>
                </a:solidFill>
              </a:rPr>
              <a:t>(PCIU)</a:t>
            </a:r>
            <a:br>
              <a:rPr lang="es-MX" sz="2800" dirty="0">
                <a:solidFill>
                  <a:schemeClr val="accent1"/>
                </a:solidFill>
              </a:rPr>
            </a:br>
            <a:r>
              <a:rPr lang="es-MX" sz="2800" dirty="0">
                <a:solidFill>
                  <a:schemeClr val="accent1"/>
                </a:solidFill>
              </a:rPr>
              <a:t>Grupo Piloto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1C96B7D-31EA-4CCF-9745-DC75679FE9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250" y="2176756"/>
            <a:ext cx="1204591" cy="120459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EFE01C7-737F-4EBE-91B8-E3516AA988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35197" y="25806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168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5635" y="512146"/>
            <a:ext cx="9357420" cy="1320800"/>
          </a:xfrm>
        </p:spPr>
        <p:txBody>
          <a:bodyPr>
            <a:noAutofit/>
          </a:bodyPr>
          <a:lstStyle/>
          <a:p>
            <a:pPr algn="ctr"/>
            <a:r>
              <a:rPr lang="es-MX" sz="3600" dirty="0">
                <a:solidFill>
                  <a:schemeClr val="accent1"/>
                </a:solidFill>
              </a:rPr>
              <a:t>Programa de Cooperación e Integración Universitaria</a:t>
            </a:r>
            <a:br>
              <a:rPr lang="es-MX" sz="3600" dirty="0">
                <a:solidFill>
                  <a:schemeClr val="accent1"/>
                </a:solidFill>
              </a:rPr>
            </a:br>
            <a:r>
              <a:rPr lang="es-MX" sz="3600" dirty="0">
                <a:solidFill>
                  <a:schemeClr val="accent1"/>
                </a:solidFill>
              </a:rPr>
              <a:t>(PCIU)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55363" y="2173357"/>
            <a:ext cx="10089883" cy="4385534"/>
          </a:xfrm>
        </p:spPr>
        <p:txBody>
          <a:bodyPr>
            <a:noAutofit/>
          </a:bodyPr>
          <a:lstStyle/>
          <a:p>
            <a:pPr algn="just"/>
            <a:r>
              <a:rPr lang="es-MX" sz="1800" dirty="0"/>
              <a:t>Luego de un análisis cuidadoso se acordó harmonizar los siguientes programas de licenciatura: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s-MX" sz="1800" dirty="0"/>
              <a:t>Administración, 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s-MX" sz="1800" dirty="0"/>
              <a:t>Enfermería,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s-MX" sz="1800" dirty="0"/>
              <a:t>Filosofía, 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s-MX" sz="1800" dirty="0"/>
              <a:t>Física.</a:t>
            </a:r>
          </a:p>
          <a:p>
            <a:pPr marL="457200" lvl="1" indent="0" algn="just">
              <a:buNone/>
            </a:pPr>
            <a:endParaRPr lang="es-MX" sz="1800" dirty="0"/>
          </a:p>
          <a:p>
            <a:pPr algn="just"/>
            <a:r>
              <a:rPr lang="es-MX" sz="1800" dirty="0"/>
              <a:t>Se examinaron los mapas curriculares, los contenidos y actividades, para que cada Universidad exprese su avenencia o desavenencia en reconocer integralmente esos estudios. </a:t>
            </a:r>
          </a:p>
          <a:p>
            <a:endParaRPr lang="es-MX" sz="1800" dirty="0"/>
          </a:p>
          <a:p>
            <a:endParaRPr lang="es-MX" sz="1600" dirty="0"/>
          </a:p>
        </p:txBody>
      </p:sp>
      <p:sp>
        <p:nvSpPr>
          <p:cNvPr id="4" name="CuadroTexto 3"/>
          <p:cNvSpPr txBox="1"/>
          <p:nvPr/>
        </p:nvSpPr>
        <p:spPr>
          <a:xfrm>
            <a:off x="5235302" y="2797265"/>
            <a:ext cx="3071251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1000"/>
              </a:spcBef>
              <a:buClr>
                <a:srgbClr val="5B9BD5"/>
              </a:buClr>
              <a:buFont typeface="Wingdings" panose="05000000000000000000" pitchFamily="2" charset="2"/>
              <a:buChar char="q"/>
            </a:pPr>
            <a:r>
              <a:rPr lang="es-MX" dirty="0">
                <a:solidFill>
                  <a:schemeClr val="tx2"/>
                </a:solidFill>
              </a:rPr>
              <a:t>Ingeniería Civil, </a:t>
            </a:r>
          </a:p>
          <a:p>
            <a:pPr marL="285750" indent="-285750" algn="just">
              <a:spcBef>
                <a:spcPts val="1000"/>
              </a:spcBef>
              <a:buClr>
                <a:srgbClr val="5B9BD5"/>
              </a:buClr>
              <a:buFont typeface="Wingdings" panose="05000000000000000000" pitchFamily="2" charset="2"/>
              <a:buChar char="q"/>
            </a:pPr>
            <a:r>
              <a:rPr lang="es-MX" dirty="0">
                <a:solidFill>
                  <a:schemeClr val="tx2"/>
                </a:solidFill>
              </a:rPr>
              <a:t>Matemáticas,</a:t>
            </a:r>
          </a:p>
          <a:p>
            <a:pPr marL="285750" indent="-285750" algn="just">
              <a:spcBef>
                <a:spcPts val="1000"/>
              </a:spcBef>
              <a:buClr>
                <a:srgbClr val="5B9BD5"/>
              </a:buClr>
              <a:buFont typeface="Wingdings" panose="05000000000000000000" pitchFamily="2" charset="2"/>
              <a:buChar char="q"/>
            </a:pPr>
            <a:r>
              <a:rPr lang="es-MX" dirty="0">
                <a:solidFill>
                  <a:schemeClr val="tx2"/>
                </a:solidFill>
              </a:rPr>
              <a:t>Química,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42A4EC-6CFC-41B5-BD68-28572E63A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867" y="171580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76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22EFA-887A-4FC9-B5CC-190EDF4BB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3962" y="327991"/>
            <a:ext cx="10018713" cy="1752599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chemeClr val="accent1"/>
                </a:solidFill>
              </a:rPr>
              <a:t>Programa de Cooperación e Integración Universitaria</a:t>
            </a:r>
            <a:br>
              <a:rPr lang="es-MX" dirty="0">
                <a:solidFill>
                  <a:schemeClr val="accent1"/>
                </a:solidFill>
              </a:rPr>
            </a:br>
            <a:r>
              <a:rPr lang="es-MX" dirty="0">
                <a:solidFill>
                  <a:schemeClr val="accent1"/>
                </a:solidFill>
              </a:rPr>
              <a:t>(PCIU)</a:t>
            </a:r>
            <a:endParaRPr lang="es-419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26AAF4-8247-4B6B-A673-35F57DCC5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438399"/>
            <a:ext cx="10018713" cy="3352801"/>
          </a:xfrm>
        </p:spPr>
        <p:txBody>
          <a:bodyPr>
            <a:normAutofit fontScale="92500" lnSpcReduction="20000"/>
          </a:bodyPr>
          <a:lstStyle/>
          <a:p>
            <a:r>
              <a:rPr lang="es-419" dirty="0"/>
              <a:t>Durante la firma de los convenios se decidió ampliar el numero de universidades participantes para incluir a:</a:t>
            </a:r>
            <a:br>
              <a:rPr lang="es-419" dirty="0"/>
            </a:br>
            <a:endParaRPr lang="es-419" dirty="0"/>
          </a:p>
          <a:p>
            <a:pPr lvl="1"/>
            <a:r>
              <a:rPr lang="es-419" dirty="0"/>
              <a:t>Universidad Autónoma Metropolitana       </a:t>
            </a:r>
          </a:p>
          <a:p>
            <a:pPr lvl="1"/>
            <a:r>
              <a:rPr lang="es-419" dirty="0"/>
              <a:t>Universidad Central del Ecuador</a:t>
            </a:r>
          </a:p>
          <a:p>
            <a:pPr lvl="1"/>
            <a:r>
              <a:rPr lang="es-419" dirty="0"/>
              <a:t>Universidad de Costa Rica</a:t>
            </a:r>
          </a:p>
          <a:p>
            <a:pPr lvl="1"/>
            <a:r>
              <a:rPr lang="es-419" dirty="0"/>
              <a:t>Universidad Iberoamericana</a:t>
            </a:r>
          </a:p>
          <a:p>
            <a:pPr lvl="1"/>
            <a:r>
              <a:rPr lang="es-419" dirty="0"/>
              <a:t>Universidad  Veracruzana</a:t>
            </a:r>
          </a:p>
          <a:p>
            <a:pPr lvl="1"/>
            <a:r>
              <a:rPr lang="es-419" dirty="0"/>
              <a:t>Tecnológico de Costa Rica</a:t>
            </a:r>
          </a:p>
          <a:p>
            <a:pPr marL="457200" lvl="1" indent="0">
              <a:buNone/>
            </a:pPr>
            <a:endParaRPr lang="es-419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47DF9A2-1231-4FFD-AF88-944609DED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147" y="171580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296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6E98F5-1DEC-4559-B38A-526F7229E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2541108"/>
            <a:ext cx="10018713" cy="1752599"/>
          </a:xfrm>
        </p:spPr>
        <p:txBody>
          <a:bodyPr>
            <a:normAutofit/>
          </a:bodyPr>
          <a:lstStyle/>
          <a:p>
            <a:r>
              <a:rPr lang="es-419" sz="5400" dirty="0">
                <a:solidFill>
                  <a:schemeClr val="accent1"/>
                </a:solidFill>
              </a:rPr>
              <a:t>El Consejo de Evaluación y Acreditación Internacional (CEAI)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DAE2A0-C213-4109-B7CC-90B44FD83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147" y="171580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79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3815908" y="169438"/>
            <a:ext cx="5984488" cy="920226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Panorama general</a:t>
            </a:r>
          </a:p>
        </p:txBody>
      </p:sp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1909534" y="1774844"/>
            <a:ext cx="8108577" cy="5116286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s-MX" sz="1600" dirty="0"/>
              <a:t>El </a:t>
            </a:r>
            <a:r>
              <a:rPr lang="es-MX" sz="1600" b="1" dirty="0"/>
              <a:t>aumento de la matrícula </a:t>
            </a:r>
            <a:r>
              <a:rPr lang="es-MX" sz="1600" dirty="0"/>
              <a:t>universitaria en el siglo XXI ha venido acompañado del </a:t>
            </a:r>
            <a:r>
              <a:rPr lang="es-MX" sz="1600" b="1" dirty="0"/>
              <a:t>cuestionamiento</a:t>
            </a:r>
            <a:r>
              <a:rPr lang="es-MX" sz="1600" dirty="0"/>
              <a:t> de la </a:t>
            </a:r>
            <a:r>
              <a:rPr lang="es-MX" sz="1600" b="1" dirty="0"/>
              <a:t>calidad</a:t>
            </a:r>
            <a:r>
              <a:rPr lang="es-MX" sz="1600" dirty="0"/>
              <a:t> de la educación superior.</a:t>
            </a:r>
          </a:p>
          <a:p>
            <a:pPr algn="just">
              <a:lnSpc>
                <a:spcPct val="100000"/>
              </a:lnSpc>
            </a:pPr>
            <a:endParaRPr lang="es-MX" sz="1600" dirty="0"/>
          </a:p>
          <a:p>
            <a:pPr algn="just">
              <a:lnSpc>
                <a:spcPct val="100000"/>
              </a:lnSpc>
            </a:pPr>
            <a:r>
              <a:rPr lang="es-MX" sz="1600" dirty="0"/>
              <a:t>En un esfuerzo por </a:t>
            </a:r>
            <a:r>
              <a:rPr lang="es-MX" sz="1600" b="1" dirty="0"/>
              <a:t>incrementar</a:t>
            </a:r>
            <a:r>
              <a:rPr lang="es-MX" sz="1600" dirty="0"/>
              <a:t> la </a:t>
            </a:r>
            <a:r>
              <a:rPr lang="es-MX" sz="1600" b="1" dirty="0"/>
              <a:t>calidad</a:t>
            </a:r>
            <a:r>
              <a:rPr lang="es-MX" sz="1600" dirty="0"/>
              <a:t> en educación superior, en varios países de América Latina y el Caribe (</a:t>
            </a:r>
            <a:r>
              <a:rPr lang="es-MX" sz="1600" dirty="0" err="1"/>
              <a:t>ALyC</a:t>
            </a:r>
            <a:r>
              <a:rPr lang="es-MX" sz="1600" dirty="0"/>
              <a:t>) los gobiernos han organizado </a:t>
            </a:r>
            <a:r>
              <a:rPr lang="es-MX" sz="1600" b="1" dirty="0"/>
              <a:t>mecanismos de evaluación</a:t>
            </a:r>
            <a:r>
              <a:rPr lang="es-MX" sz="1600" dirty="0"/>
              <a:t>.</a:t>
            </a:r>
          </a:p>
          <a:p>
            <a:pPr algn="just">
              <a:lnSpc>
                <a:spcPct val="100000"/>
              </a:lnSpc>
            </a:pPr>
            <a:endParaRPr lang="es-MX" sz="1600" dirty="0"/>
          </a:p>
          <a:p>
            <a:pPr algn="just">
              <a:lnSpc>
                <a:spcPct val="100000"/>
              </a:lnSpc>
            </a:pPr>
            <a:r>
              <a:rPr lang="es-MX" sz="1600" dirty="0"/>
              <a:t>La evaluación sustenta </a:t>
            </a:r>
            <a:r>
              <a:rPr lang="es-MX" sz="1600" b="1" dirty="0"/>
              <a:t>diferentes propósitos:</a:t>
            </a:r>
            <a:endParaRPr lang="es-MX" sz="1600" dirty="0"/>
          </a:p>
          <a:p>
            <a:pPr lvl="1" algn="just">
              <a:lnSpc>
                <a:spcPct val="100000"/>
              </a:lnSpc>
              <a:buFont typeface="Symbol" panose="05050102010706020507" pitchFamily="18" charset="2"/>
              <a:buChar char=""/>
            </a:pPr>
            <a:r>
              <a:rPr lang="es-MX" sz="1600" dirty="0"/>
              <a:t>Incrementar la calidad de la educación superior</a:t>
            </a:r>
          </a:p>
          <a:p>
            <a:pPr lvl="1" algn="just">
              <a:lnSpc>
                <a:spcPct val="100000"/>
              </a:lnSpc>
              <a:buFont typeface="Symbol" panose="05050102010706020507" pitchFamily="18" charset="2"/>
              <a:buChar char=""/>
            </a:pPr>
            <a:r>
              <a:rPr lang="es-MX" sz="1600" dirty="0"/>
              <a:t>Ser un mecanismo de control para evitar la proliferación de IES con poca calidad</a:t>
            </a:r>
          </a:p>
          <a:p>
            <a:pPr lvl="1" algn="just">
              <a:lnSpc>
                <a:spcPct val="100000"/>
              </a:lnSpc>
              <a:buFont typeface="Symbol" panose="05050102010706020507" pitchFamily="18" charset="2"/>
              <a:buChar char=""/>
            </a:pPr>
            <a:r>
              <a:rPr lang="es-MX" sz="1600" dirty="0"/>
              <a:t>Asignar recursos; y aportar al desarrollo de políticas educativas</a:t>
            </a:r>
          </a:p>
          <a:p>
            <a:pPr algn="just">
              <a:lnSpc>
                <a:spcPct val="100000"/>
              </a:lnSpc>
            </a:pPr>
            <a:endParaRPr lang="es-MX" sz="1600" dirty="0"/>
          </a:p>
          <a:p>
            <a:pPr algn="just">
              <a:lnSpc>
                <a:spcPct val="100000"/>
              </a:lnSpc>
            </a:pPr>
            <a:r>
              <a:rPr lang="es-MX" sz="1600" dirty="0"/>
              <a:t>Existen </a:t>
            </a:r>
            <a:r>
              <a:rPr lang="es-MX" sz="1600" b="1" dirty="0"/>
              <a:t>organismos regionales</a:t>
            </a:r>
            <a:r>
              <a:rPr lang="es-MX" sz="1600" dirty="0"/>
              <a:t> para la evaluación, pero no uno latinoamericano y caribeño.</a:t>
            </a:r>
          </a:p>
          <a:p>
            <a:pPr algn="just">
              <a:lnSpc>
                <a:spcPct val="100000"/>
              </a:lnSpc>
            </a:pPr>
            <a:endParaRPr lang="es-MX" sz="2000" dirty="0"/>
          </a:p>
          <a:p>
            <a:pPr algn="just">
              <a:lnSpc>
                <a:spcPct val="100000"/>
              </a:lnSpc>
            </a:pPr>
            <a:endParaRPr lang="es-MX" sz="23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976" y="179822"/>
            <a:ext cx="1596973" cy="74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30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02157" y="1058008"/>
            <a:ext cx="4396882" cy="771144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Propósito del CEAI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79915" y="2522230"/>
            <a:ext cx="6908345" cy="1973570"/>
          </a:xfrm>
        </p:spPr>
        <p:txBody>
          <a:bodyPr>
            <a:noAutofit/>
          </a:bodyPr>
          <a:lstStyle/>
          <a:p>
            <a:pPr marL="0" lvl="1" indent="0" algn="just">
              <a:spcBef>
                <a:spcPts val="1000"/>
              </a:spcBef>
              <a:buNone/>
            </a:pPr>
            <a:r>
              <a:rPr lang="es-EC" sz="3200" dirty="0"/>
              <a:t>Fortalecer el </a:t>
            </a:r>
            <a:r>
              <a:rPr lang="es-EC" sz="3200" b="1" dirty="0"/>
              <a:t>desarrollo</a:t>
            </a:r>
            <a:r>
              <a:rPr lang="es-EC" sz="3200" dirty="0"/>
              <a:t> y la </a:t>
            </a:r>
            <a:r>
              <a:rPr lang="es-EC" sz="3200" b="1" dirty="0"/>
              <a:t>mejora sistemática</a:t>
            </a:r>
            <a:r>
              <a:rPr lang="es-EC" sz="3200" dirty="0"/>
              <a:t> y </a:t>
            </a:r>
            <a:r>
              <a:rPr lang="es-EC" sz="3200" b="1" dirty="0"/>
              <a:t>permanente</a:t>
            </a:r>
            <a:r>
              <a:rPr lang="es-EC" sz="3200" dirty="0"/>
              <a:t> de la Educación Superior en América Latina y el Caribe.</a:t>
            </a:r>
            <a:endParaRPr lang="es-MX" sz="32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353" y="170112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63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95604" y="277425"/>
            <a:ext cx="7388361" cy="901593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Instituciones participantes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77280" y="1582529"/>
            <a:ext cx="8092016" cy="4607433"/>
          </a:xfrm>
        </p:spPr>
        <p:txBody>
          <a:bodyPr numCol="2">
            <a:noAutofit/>
          </a:bodyPr>
          <a:lstStyle/>
          <a:p>
            <a:pPr marL="363538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s-MX" dirty="0" err="1"/>
              <a:t>ALADEFE</a:t>
            </a:r>
            <a:endParaRPr lang="es-MX" dirty="0"/>
          </a:p>
          <a:p>
            <a:pPr marL="363538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s-MX" dirty="0"/>
              <a:t>Pontificia Universidad Católica del Perú</a:t>
            </a:r>
          </a:p>
          <a:p>
            <a:pPr marL="363538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n-US" dirty="0"/>
              <a:t>The University of the West Indies</a:t>
            </a:r>
            <a:endParaRPr lang="es-MX" dirty="0"/>
          </a:p>
          <a:p>
            <a:pPr marL="363538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s-MX" dirty="0"/>
              <a:t>Universidad Antonio Nariño</a:t>
            </a:r>
          </a:p>
          <a:p>
            <a:pPr marL="363538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s-MX" dirty="0"/>
              <a:t>Universidad Central del Ecuador</a:t>
            </a:r>
          </a:p>
          <a:p>
            <a:pPr marL="363538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s-MX" dirty="0"/>
              <a:t>Universidad de Cuenca</a:t>
            </a:r>
          </a:p>
          <a:p>
            <a:pPr marL="363538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s-MX" dirty="0"/>
              <a:t>Universidad de Guadalajara</a:t>
            </a:r>
          </a:p>
          <a:p>
            <a:pPr marL="363538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s-MX" dirty="0"/>
              <a:t>Universidad de La Habana</a:t>
            </a:r>
          </a:p>
          <a:p>
            <a:pPr marL="358775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s-MX" dirty="0"/>
              <a:t>Universidad de San Carlos de Guatemala</a:t>
            </a:r>
          </a:p>
          <a:p>
            <a:pPr marL="538163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s-MX" dirty="0"/>
              <a:t>Universidad Nacional Autónoma de México</a:t>
            </a:r>
          </a:p>
          <a:p>
            <a:pPr marL="538163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s-MX" dirty="0"/>
              <a:t>Universidad Nacional de Colombia</a:t>
            </a:r>
          </a:p>
          <a:p>
            <a:pPr marL="538163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s-MX" dirty="0"/>
              <a:t>Universidad Nacional de Córdoba</a:t>
            </a:r>
          </a:p>
          <a:p>
            <a:pPr marL="538163" lvl="1">
              <a:spcBef>
                <a:spcPts val="600"/>
              </a:spcBef>
              <a:buFont typeface="Symbol" panose="05050102010706020507" pitchFamily="18" charset="2"/>
              <a:buChar char=""/>
            </a:pPr>
            <a:r>
              <a:rPr lang="es-MX" dirty="0" err="1"/>
              <a:t>Universidade</a:t>
            </a:r>
            <a:r>
              <a:rPr lang="es-MX" dirty="0"/>
              <a:t> Estadual de </a:t>
            </a:r>
            <a:r>
              <a:rPr lang="es-MX" dirty="0" err="1"/>
              <a:t>Campinas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475" y="171289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48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21426" y="527920"/>
            <a:ext cx="4304117" cy="771144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Estructura del CEAI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353" y="170112"/>
            <a:ext cx="1597290" cy="749873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B7C066E3-BE2A-4A03-BADE-F7F6F81F4C96}"/>
              </a:ext>
            </a:extLst>
          </p:cNvPr>
          <p:cNvGrpSpPr/>
          <p:nvPr/>
        </p:nvGrpSpPr>
        <p:grpSpPr>
          <a:xfrm>
            <a:off x="4643757" y="1926837"/>
            <a:ext cx="3091410" cy="4104455"/>
            <a:chOff x="1334503" y="1208376"/>
            <a:chExt cx="3091410" cy="4104455"/>
          </a:xfrm>
        </p:grpSpPr>
        <p:sp>
          <p:nvSpPr>
            <p:cNvPr id="8" name="Forma libre 6">
              <a:extLst>
                <a:ext uri="{FF2B5EF4-FFF2-40B4-BE49-F238E27FC236}">
                  <a16:creationId xmlns:a16="http://schemas.microsoft.com/office/drawing/2014/main" id="{3C3E133F-E37F-4861-9D66-FE8B06E6FA9D}"/>
                </a:ext>
              </a:extLst>
            </p:cNvPr>
            <p:cNvSpPr/>
            <p:nvPr/>
          </p:nvSpPr>
          <p:spPr>
            <a:xfrm>
              <a:off x="3701466" y="4200545"/>
              <a:ext cx="80583" cy="33106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69461"/>
                  </a:lnTo>
                </a:path>
              </a:pathLst>
            </a:custGeom>
            <a:noFill/>
            <a:ln>
              <a:headEnd type="triangle" w="lg" len="med"/>
              <a:tailEnd type="triangle" w="lg" len="med"/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orma libre 7">
              <a:extLst>
                <a:ext uri="{FF2B5EF4-FFF2-40B4-BE49-F238E27FC236}">
                  <a16:creationId xmlns:a16="http://schemas.microsoft.com/office/drawing/2014/main" id="{22FC8D2E-D2AB-44DE-AEA7-AD14B57A3144}"/>
                </a:ext>
              </a:extLst>
            </p:cNvPr>
            <p:cNvSpPr/>
            <p:nvPr/>
          </p:nvSpPr>
          <p:spPr>
            <a:xfrm>
              <a:off x="3701466" y="3088258"/>
              <a:ext cx="80583" cy="33106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69461"/>
                  </a:lnTo>
                </a:path>
              </a:pathLst>
            </a:custGeom>
            <a:noFill/>
            <a:ln>
              <a:headEnd type="triangle" w="lg" len="med"/>
              <a:tailEnd type="triangle" w="lg" len="med"/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orma libre 8" title="ORGANIGRAMA DEL CEAI-UDUAL">
              <a:extLst>
                <a:ext uri="{FF2B5EF4-FFF2-40B4-BE49-F238E27FC236}">
                  <a16:creationId xmlns:a16="http://schemas.microsoft.com/office/drawing/2014/main" id="{C4173261-A769-40BE-B856-78CBED042624}"/>
                </a:ext>
              </a:extLst>
            </p:cNvPr>
            <p:cNvSpPr/>
            <p:nvPr/>
          </p:nvSpPr>
          <p:spPr>
            <a:xfrm>
              <a:off x="3701466" y="1956514"/>
              <a:ext cx="80583" cy="33106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69461"/>
                  </a:lnTo>
                </a:path>
              </a:pathLst>
            </a:custGeom>
            <a:noFill/>
            <a:ln>
              <a:headEnd type="triangle" w="lg" len="med"/>
              <a:tailEnd type="triangle" w="lg" len="med"/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ángulo redondeado 9">
              <a:extLst>
                <a:ext uri="{FF2B5EF4-FFF2-40B4-BE49-F238E27FC236}">
                  <a16:creationId xmlns:a16="http://schemas.microsoft.com/office/drawing/2014/main" id="{ABB039EC-5AD9-4A5D-B847-61A637D8C78A}"/>
                </a:ext>
              </a:extLst>
            </p:cNvPr>
            <p:cNvSpPr/>
            <p:nvPr/>
          </p:nvSpPr>
          <p:spPr>
            <a:xfrm>
              <a:off x="3181994" y="1223937"/>
              <a:ext cx="1119527" cy="72284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orma libre 10">
              <a:extLst>
                <a:ext uri="{FF2B5EF4-FFF2-40B4-BE49-F238E27FC236}">
                  <a16:creationId xmlns:a16="http://schemas.microsoft.com/office/drawing/2014/main" id="{18F446C6-DC63-482C-9294-0E80628D7879}"/>
                </a:ext>
              </a:extLst>
            </p:cNvPr>
            <p:cNvSpPr/>
            <p:nvPr/>
          </p:nvSpPr>
          <p:spPr>
            <a:xfrm>
              <a:off x="3306386" y="1208376"/>
              <a:ext cx="1119527" cy="722849"/>
            </a:xfrm>
            <a:custGeom>
              <a:avLst/>
              <a:gdLst>
                <a:gd name="connsiteX0" fmla="*/ 0 w 1270355"/>
                <a:gd name="connsiteY0" fmla="*/ 80668 h 806675"/>
                <a:gd name="connsiteX1" fmla="*/ 80668 w 1270355"/>
                <a:gd name="connsiteY1" fmla="*/ 0 h 806675"/>
                <a:gd name="connsiteX2" fmla="*/ 1189688 w 1270355"/>
                <a:gd name="connsiteY2" fmla="*/ 0 h 806675"/>
                <a:gd name="connsiteX3" fmla="*/ 1270356 w 1270355"/>
                <a:gd name="connsiteY3" fmla="*/ 80668 h 806675"/>
                <a:gd name="connsiteX4" fmla="*/ 1270355 w 1270355"/>
                <a:gd name="connsiteY4" fmla="*/ 726008 h 806675"/>
                <a:gd name="connsiteX5" fmla="*/ 1189687 w 1270355"/>
                <a:gd name="connsiteY5" fmla="*/ 806676 h 806675"/>
                <a:gd name="connsiteX6" fmla="*/ 80668 w 1270355"/>
                <a:gd name="connsiteY6" fmla="*/ 806675 h 806675"/>
                <a:gd name="connsiteX7" fmla="*/ 0 w 1270355"/>
                <a:gd name="connsiteY7" fmla="*/ 726007 h 806675"/>
                <a:gd name="connsiteX8" fmla="*/ 0 w 1270355"/>
                <a:gd name="connsiteY8" fmla="*/ 80668 h 80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0355" h="806675">
                  <a:moveTo>
                    <a:pt x="0" y="80668"/>
                  </a:moveTo>
                  <a:cubicBezTo>
                    <a:pt x="0" y="36116"/>
                    <a:pt x="36116" y="0"/>
                    <a:pt x="80668" y="0"/>
                  </a:cubicBezTo>
                  <a:lnTo>
                    <a:pt x="1189688" y="0"/>
                  </a:lnTo>
                  <a:cubicBezTo>
                    <a:pt x="1234240" y="0"/>
                    <a:pt x="1270356" y="36116"/>
                    <a:pt x="1270356" y="80668"/>
                  </a:cubicBezTo>
                  <a:cubicBezTo>
                    <a:pt x="1270356" y="295781"/>
                    <a:pt x="1270355" y="510895"/>
                    <a:pt x="1270355" y="726008"/>
                  </a:cubicBezTo>
                  <a:cubicBezTo>
                    <a:pt x="1270355" y="770560"/>
                    <a:pt x="1234239" y="806676"/>
                    <a:pt x="1189687" y="806676"/>
                  </a:cubicBezTo>
                  <a:lnTo>
                    <a:pt x="80668" y="806675"/>
                  </a:lnTo>
                  <a:cubicBezTo>
                    <a:pt x="36116" y="806675"/>
                    <a:pt x="0" y="770559"/>
                    <a:pt x="0" y="726007"/>
                  </a:cubicBezTo>
                  <a:lnTo>
                    <a:pt x="0" y="80668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777" tIns="80777" rIns="80777" bIns="80777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s-ES_tradnl" sz="1500" dirty="0">
                  <a:solidFill>
                    <a:sysClr val="windowText" lastClr="000000"/>
                  </a:solidFill>
                </a:rPr>
                <a:t>Junta directiva de CEAI</a:t>
              </a:r>
            </a:p>
          </p:txBody>
        </p:sp>
        <p:sp>
          <p:nvSpPr>
            <p:cNvPr id="13" name="Rectángulo redondeado 11">
              <a:extLst>
                <a:ext uri="{FF2B5EF4-FFF2-40B4-BE49-F238E27FC236}">
                  <a16:creationId xmlns:a16="http://schemas.microsoft.com/office/drawing/2014/main" id="{D37E9BE9-5EFA-4115-8ECE-EF1BFB6B187E}"/>
                </a:ext>
              </a:extLst>
            </p:cNvPr>
            <p:cNvSpPr/>
            <p:nvPr/>
          </p:nvSpPr>
          <p:spPr>
            <a:xfrm>
              <a:off x="3181994" y="2336223"/>
              <a:ext cx="1119527" cy="72284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orma libre 12">
              <a:extLst>
                <a:ext uri="{FF2B5EF4-FFF2-40B4-BE49-F238E27FC236}">
                  <a16:creationId xmlns:a16="http://schemas.microsoft.com/office/drawing/2014/main" id="{62E86B1E-65FB-42DB-A23D-E5EF8E90A651}"/>
                </a:ext>
              </a:extLst>
            </p:cNvPr>
            <p:cNvSpPr/>
            <p:nvPr/>
          </p:nvSpPr>
          <p:spPr>
            <a:xfrm>
              <a:off x="3306386" y="2349484"/>
              <a:ext cx="1119527" cy="722849"/>
            </a:xfrm>
            <a:custGeom>
              <a:avLst/>
              <a:gdLst>
                <a:gd name="connsiteX0" fmla="*/ 0 w 1270355"/>
                <a:gd name="connsiteY0" fmla="*/ 80668 h 806675"/>
                <a:gd name="connsiteX1" fmla="*/ 80668 w 1270355"/>
                <a:gd name="connsiteY1" fmla="*/ 0 h 806675"/>
                <a:gd name="connsiteX2" fmla="*/ 1189688 w 1270355"/>
                <a:gd name="connsiteY2" fmla="*/ 0 h 806675"/>
                <a:gd name="connsiteX3" fmla="*/ 1270356 w 1270355"/>
                <a:gd name="connsiteY3" fmla="*/ 80668 h 806675"/>
                <a:gd name="connsiteX4" fmla="*/ 1270355 w 1270355"/>
                <a:gd name="connsiteY4" fmla="*/ 726008 h 806675"/>
                <a:gd name="connsiteX5" fmla="*/ 1189687 w 1270355"/>
                <a:gd name="connsiteY5" fmla="*/ 806676 h 806675"/>
                <a:gd name="connsiteX6" fmla="*/ 80668 w 1270355"/>
                <a:gd name="connsiteY6" fmla="*/ 806675 h 806675"/>
                <a:gd name="connsiteX7" fmla="*/ 0 w 1270355"/>
                <a:gd name="connsiteY7" fmla="*/ 726007 h 806675"/>
                <a:gd name="connsiteX8" fmla="*/ 0 w 1270355"/>
                <a:gd name="connsiteY8" fmla="*/ 80668 h 80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0355" h="806675">
                  <a:moveTo>
                    <a:pt x="0" y="80668"/>
                  </a:moveTo>
                  <a:cubicBezTo>
                    <a:pt x="0" y="36116"/>
                    <a:pt x="36116" y="0"/>
                    <a:pt x="80668" y="0"/>
                  </a:cubicBezTo>
                  <a:lnTo>
                    <a:pt x="1189688" y="0"/>
                  </a:lnTo>
                  <a:cubicBezTo>
                    <a:pt x="1234240" y="0"/>
                    <a:pt x="1270356" y="36116"/>
                    <a:pt x="1270356" y="80668"/>
                  </a:cubicBezTo>
                  <a:cubicBezTo>
                    <a:pt x="1270356" y="295781"/>
                    <a:pt x="1270355" y="510895"/>
                    <a:pt x="1270355" y="726008"/>
                  </a:cubicBezTo>
                  <a:cubicBezTo>
                    <a:pt x="1270355" y="770560"/>
                    <a:pt x="1234239" y="806676"/>
                    <a:pt x="1189687" y="806676"/>
                  </a:cubicBezTo>
                  <a:lnTo>
                    <a:pt x="80668" y="806675"/>
                  </a:lnTo>
                  <a:cubicBezTo>
                    <a:pt x="36116" y="806675"/>
                    <a:pt x="0" y="770559"/>
                    <a:pt x="0" y="726007"/>
                  </a:cubicBezTo>
                  <a:lnTo>
                    <a:pt x="0" y="80668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777" tIns="80777" rIns="80777" bIns="80777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s-ES_tradnl" sz="1500" dirty="0">
                  <a:solidFill>
                    <a:sysClr val="windowText" lastClr="000000"/>
                  </a:solidFill>
                </a:rPr>
                <a:t>Oficina de la Presidencia</a:t>
              </a:r>
            </a:p>
          </p:txBody>
        </p:sp>
        <p:sp>
          <p:nvSpPr>
            <p:cNvPr id="15" name="Rectángulo redondeado 13">
              <a:extLst>
                <a:ext uri="{FF2B5EF4-FFF2-40B4-BE49-F238E27FC236}">
                  <a16:creationId xmlns:a16="http://schemas.microsoft.com/office/drawing/2014/main" id="{4D0EB175-CEC9-4FF3-B761-074B85CEDCE8}"/>
                </a:ext>
              </a:extLst>
            </p:cNvPr>
            <p:cNvSpPr/>
            <p:nvPr/>
          </p:nvSpPr>
          <p:spPr>
            <a:xfrm>
              <a:off x="3181994" y="3467967"/>
              <a:ext cx="1119527" cy="72284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orma libre 14">
              <a:extLst>
                <a:ext uri="{FF2B5EF4-FFF2-40B4-BE49-F238E27FC236}">
                  <a16:creationId xmlns:a16="http://schemas.microsoft.com/office/drawing/2014/main" id="{D1F154B2-EE04-4F78-B097-B1CD918A6C55}"/>
                </a:ext>
              </a:extLst>
            </p:cNvPr>
            <p:cNvSpPr/>
            <p:nvPr/>
          </p:nvSpPr>
          <p:spPr>
            <a:xfrm>
              <a:off x="3277518" y="3467967"/>
              <a:ext cx="1119527" cy="722849"/>
            </a:xfrm>
            <a:custGeom>
              <a:avLst/>
              <a:gdLst>
                <a:gd name="connsiteX0" fmla="*/ 0 w 1270355"/>
                <a:gd name="connsiteY0" fmla="*/ 80668 h 806675"/>
                <a:gd name="connsiteX1" fmla="*/ 80668 w 1270355"/>
                <a:gd name="connsiteY1" fmla="*/ 0 h 806675"/>
                <a:gd name="connsiteX2" fmla="*/ 1189688 w 1270355"/>
                <a:gd name="connsiteY2" fmla="*/ 0 h 806675"/>
                <a:gd name="connsiteX3" fmla="*/ 1270356 w 1270355"/>
                <a:gd name="connsiteY3" fmla="*/ 80668 h 806675"/>
                <a:gd name="connsiteX4" fmla="*/ 1270355 w 1270355"/>
                <a:gd name="connsiteY4" fmla="*/ 726008 h 806675"/>
                <a:gd name="connsiteX5" fmla="*/ 1189687 w 1270355"/>
                <a:gd name="connsiteY5" fmla="*/ 806676 h 806675"/>
                <a:gd name="connsiteX6" fmla="*/ 80668 w 1270355"/>
                <a:gd name="connsiteY6" fmla="*/ 806675 h 806675"/>
                <a:gd name="connsiteX7" fmla="*/ 0 w 1270355"/>
                <a:gd name="connsiteY7" fmla="*/ 726007 h 806675"/>
                <a:gd name="connsiteX8" fmla="*/ 0 w 1270355"/>
                <a:gd name="connsiteY8" fmla="*/ 80668 h 80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0355" h="806675">
                  <a:moveTo>
                    <a:pt x="0" y="80668"/>
                  </a:moveTo>
                  <a:cubicBezTo>
                    <a:pt x="0" y="36116"/>
                    <a:pt x="36116" y="0"/>
                    <a:pt x="80668" y="0"/>
                  </a:cubicBezTo>
                  <a:lnTo>
                    <a:pt x="1189688" y="0"/>
                  </a:lnTo>
                  <a:cubicBezTo>
                    <a:pt x="1234240" y="0"/>
                    <a:pt x="1270356" y="36116"/>
                    <a:pt x="1270356" y="80668"/>
                  </a:cubicBezTo>
                  <a:cubicBezTo>
                    <a:pt x="1270356" y="295781"/>
                    <a:pt x="1270355" y="510895"/>
                    <a:pt x="1270355" y="726008"/>
                  </a:cubicBezTo>
                  <a:cubicBezTo>
                    <a:pt x="1270355" y="770560"/>
                    <a:pt x="1234239" y="806676"/>
                    <a:pt x="1189687" y="806676"/>
                  </a:cubicBezTo>
                  <a:lnTo>
                    <a:pt x="80668" y="806675"/>
                  </a:lnTo>
                  <a:cubicBezTo>
                    <a:pt x="36116" y="806675"/>
                    <a:pt x="0" y="770559"/>
                    <a:pt x="0" y="726007"/>
                  </a:cubicBezTo>
                  <a:lnTo>
                    <a:pt x="0" y="80668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777" tIns="80777" rIns="80777" bIns="80777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s-ES_tradnl" sz="1500" dirty="0">
                  <a:solidFill>
                    <a:sysClr val="windowText" lastClr="000000"/>
                  </a:solidFill>
                </a:rPr>
                <a:t>Comité de Expertos</a:t>
              </a:r>
            </a:p>
          </p:txBody>
        </p:sp>
        <p:sp>
          <p:nvSpPr>
            <p:cNvPr id="17" name="Rectángulo redondeado 15">
              <a:extLst>
                <a:ext uri="{FF2B5EF4-FFF2-40B4-BE49-F238E27FC236}">
                  <a16:creationId xmlns:a16="http://schemas.microsoft.com/office/drawing/2014/main" id="{2F52037E-880F-41FF-8687-E2765F6C8376}"/>
                </a:ext>
              </a:extLst>
            </p:cNvPr>
            <p:cNvSpPr/>
            <p:nvPr/>
          </p:nvSpPr>
          <p:spPr>
            <a:xfrm>
              <a:off x="3181994" y="4589982"/>
              <a:ext cx="1119527" cy="72284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Forma libre 16">
              <a:extLst>
                <a:ext uri="{FF2B5EF4-FFF2-40B4-BE49-F238E27FC236}">
                  <a16:creationId xmlns:a16="http://schemas.microsoft.com/office/drawing/2014/main" id="{E9DFB64A-04C6-4F07-9511-25B2A9DFB788}"/>
                </a:ext>
              </a:extLst>
            </p:cNvPr>
            <p:cNvSpPr/>
            <p:nvPr/>
          </p:nvSpPr>
          <p:spPr>
            <a:xfrm>
              <a:off x="3306386" y="4589982"/>
              <a:ext cx="1119527" cy="722849"/>
            </a:xfrm>
            <a:custGeom>
              <a:avLst/>
              <a:gdLst>
                <a:gd name="connsiteX0" fmla="*/ 0 w 1270355"/>
                <a:gd name="connsiteY0" fmla="*/ 80668 h 806675"/>
                <a:gd name="connsiteX1" fmla="*/ 80668 w 1270355"/>
                <a:gd name="connsiteY1" fmla="*/ 0 h 806675"/>
                <a:gd name="connsiteX2" fmla="*/ 1189688 w 1270355"/>
                <a:gd name="connsiteY2" fmla="*/ 0 h 806675"/>
                <a:gd name="connsiteX3" fmla="*/ 1270356 w 1270355"/>
                <a:gd name="connsiteY3" fmla="*/ 80668 h 806675"/>
                <a:gd name="connsiteX4" fmla="*/ 1270355 w 1270355"/>
                <a:gd name="connsiteY4" fmla="*/ 726008 h 806675"/>
                <a:gd name="connsiteX5" fmla="*/ 1189687 w 1270355"/>
                <a:gd name="connsiteY5" fmla="*/ 806676 h 806675"/>
                <a:gd name="connsiteX6" fmla="*/ 80668 w 1270355"/>
                <a:gd name="connsiteY6" fmla="*/ 806675 h 806675"/>
                <a:gd name="connsiteX7" fmla="*/ 0 w 1270355"/>
                <a:gd name="connsiteY7" fmla="*/ 726007 h 806675"/>
                <a:gd name="connsiteX8" fmla="*/ 0 w 1270355"/>
                <a:gd name="connsiteY8" fmla="*/ 80668 h 80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0355" h="806675">
                  <a:moveTo>
                    <a:pt x="0" y="80668"/>
                  </a:moveTo>
                  <a:cubicBezTo>
                    <a:pt x="0" y="36116"/>
                    <a:pt x="36116" y="0"/>
                    <a:pt x="80668" y="0"/>
                  </a:cubicBezTo>
                  <a:lnTo>
                    <a:pt x="1189688" y="0"/>
                  </a:lnTo>
                  <a:cubicBezTo>
                    <a:pt x="1234240" y="0"/>
                    <a:pt x="1270356" y="36116"/>
                    <a:pt x="1270356" y="80668"/>
                  </a:cubicBezTo>
                  <a:cubicBezTo>
                    <a:pt x="1270356" y="295781"/>
                    <a:pt x="1270355" y="510895"/>
                    <a:pt x="1270355" y="726008"/>
                  </a:cubicBezTo>
                  <a:cubicBezTo>
                    <a:pt x="1270355" y="770560"/>
                    <a:pt x="1234239" y="806676"/>
                    <a:pt x="1189687" y="806676"/>
                  </a:cubicBezTo>
                  <a:lnTo>
                    <a:pt x="80668" y="806675"/>
                  </a:lnTo>
                  <a:cubicBezTo>
                    <a:pt x="36116" y="806675"/>
                    <a:pt x="0" y="770559"/>
                    <a:pt x="0" y="726007"/>
                  </a:cubicBezTo>
                  <a:lnTo>
                    <a:pt x="0" y="80668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777" tIns="80777" rIns="80777" bIns="80777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s-ES_tradnl" sz="1500" dirty="0">
                  <a:solidFill>
                    <a:sysClr val="windowText" lastClr="000000"/>
                  </a:solidFill>
                </a:rPr>
                <a:t>Pares Evaluadores</a:t>
              </a:r>
            </a:p>
          </p:txBody>
        </p:sp>
        <p:sp>
          <p:nvSpPr>
            <p:cNvPr id="19" name="Forma libre 18" title="ORGANIGRAMA DEL CEAI-UDUAL">
              <a:extLst>
                <a:ext uri="{FF2B5EF4-FFF2-40B4-BE49-F238E27FC236}">
                  <a16:creationId xmlns:a16="http://schemas.microsoft.com/office/drawing/2014/main" id="{268E4F03-A874-4E84-9754-C5155E596CF3}"/>
                </a:ext>
              </a:extLst>
            </p:cNvPr>
            <p:cNvSpPr/>
            <p:nvPr/>
          </p:nvSpPr>
          <p:spPr>
            <a:xfrm rot="16200000" flipH="1">
              <a:off x="2666226" y="2693945"/>
              <a:ext cx="357374" cy="36477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69461"/>
                  </a:lnTo>
                </a:path>
              </a:pathLst>
            </a:custGeom>
            <a:noFill/>
            <a:ln>
              <a:headEnd type="triangle" w="lg" len="med"/>
              <a:tailEnd type="triangle" w="lg" len="med"/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ectángulo redondeado 19">
              <a:extLst>
                <a:ext uri="{FF2B5EF4-FFF2-40B4-BE49-F238E27FC236}">
                  <a16:creationId xmlns:a16="http://schemas.microsoft.com/office/drawing/2014/main" id="{3D03B1DB-C045-4948-B2A8-C77A899E5BE7}"/>
                </a:ext>
              </a:extLst>
            </p:cNvPr>
            <p:cNvSpPr/>
            <p:nvPr/>
          </p:nvSpPr>
          <p:spPr>
            <a:xfrm>
              <a:off x="1334503" y="2379178"/>
              <a:ext cx="1119527" cy="722849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Forma libre 20">
              <a:extLst>
                <a:ext uri="{FF2B5EF4-FFF2-40B4-BE49-F238E27FC236}">
                  <a16:creationId xmlns:a16="http://schemas.microsoft.com/office/drawing/2014/main" id="{59E9A9A4-FB00-4370-BC2E-ECC63D38C6DE}"/>
                </a:ext>
              </a:extLst>
            </p:cNvPr>
            <p:cNvSpPr/>
            <p:nvPr/>
          </p:nvSpPr>
          <p:spPr>
            <a:xfrm>
              <a:off x="1458895" y="2363617"/>
              <a:ext cx="1119527" cy="722849"/>
            </a:xfrm>
            <a:custGeom>
              <a:avLst/>
              <a:gdLst>
                <a:gd name="connsiteX0" fmla="*/ 0 w 1270355"/>
                <a:gd name="connsiteY0" fmla="*/ 80668 h 806675"/>
                <a:gd name="connsiteX1" fmla="*/ 80668 w 1270355"/>
                <a:gd name="connsiteY1" fmla="*/ 0 h 806675"/>
                <a:gd name="connsiteX2" fmla="*/ 1189688 w 1270355"/>
                <a:gd name="connsiteY2" fmla="*/ 0 h 806675"/>
                <a:gd name="connsiteX3" fmla="*/ 1270356 w 1270355"/>
                <a:gd name="connsiteY3" fmla="*/ 80668 h 806675"/>
                <a:gd name="connsiteX4" fmla="*/ 1270355 w 1270355"/>
                <a:gd name="connsiteY4" fmla="*/ 726008 h 806675"/>
                <a:gd name="connsiteX5" fmla="*/ 1189687 w 1270355"/>
                <a:gd name="connsiteY5" fmla="*/ 806676 h 806675"/>
                <a:gd name="connsiteX6" fmla="*/ 80668 w 1270355"/>
                <a:gd name="connsiteY6" fmla="*/ 806675 h 806675"/>
                <a:gd name="connsiteX7" fmla="*/ 0 w 1270355"/>
                <a:gd name="connsiteY7" fmla="*/ 726007 h 806675"/>
                <a:gd name="connsiteX8" fmla="*/ 0 w 1270355"/>
                <a:gd name="connsiteY8" fmla="*/ 80668 h 80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0355" h="806675">
                  <a:moveTo>
                    <a:pt x="0" y="80668"/>
                  </a:moveTo>
                  <a:cubicBezTo>
                    <a:pt x="0" y="36116"/>
                    <a:pt x="36116" y="0"/>
                    <a:pt x="80668" y="0"/>
                  </a:cubicBezTo>
                  <a:lnTo>
                    <a:pt x="1189688" y="0"/>
                  </a:lnTo>
                  <a:cubicBezTo>
                    <a:pt x="1234240" y="0"/>
                    <a:pt x="1270356" y="36116"/>
                    <a:pt x="1270356" y="80668"/>
                  </a:cubicBezTo>
                  <a:cubicBezTo>
                    <a:pt x="1270356" y="295781"/>
                    <a:pt x="1270355" y="510895"/>
                    <a:pt x="1270355" y="726008"/>
                  </a:cubicBezTo>
                  <a:cubicBezTo>
                    <a:pt x="1270355" y="770560"/>
                    <a:pt x="1234239" y="806676"/>
                    <a:pt x="1189687" y="806676"/>
                  </a:cubicBezTo>
                  <a:lnTo>
                    <a:pt x="80668" y="806675"/>
                  </a:lnTo>
                  <a:cubicBezTo>
                    <a:pt x="36116" y="806675"/>
                    <a:pt x="0" y="770559"/>
                    <a:pt x="0" y="726007"/>
                  </a:cubicBezTo>
                  <a:lnTo>
                    <a:pt x="0" y="80668"/>
                  </a:lnTo>
                  <a:close/>
                </a:path>
              </a:pathLst>
            </a:cu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777" tIns="80777" rIns="80777" bIns="80777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s-ES_tradnl" sz="1500" kern="0" dirty="0">
                  <a:solidFill>
                    <a:sysClr val="windowText" lastClr="000000"/>
                  </a:solidFill>
                </a:rPr>
                <a:t>IES</a:t>
              </a:r>
              <a:endParaRPr lang="es-ES_tradnl" sz="1500" dirty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5181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90443" y="393441"/>
            <a:ext cx="5130477" cy="869656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Aspectos generales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45766" y="1805455"/>
            <a:ext cx="7886700" cy="453819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sz="2800" dirty="0"/>
              <a:t>Es un organismo </a:t>
            </a:r>
            <a:r>
              <a:rPr lang="es-MX" sz="2800" b="1" dirty="0"/>
              <a:t>colegiado</a:t>
            </a:r>
            <a:r>
              <a:rPr lang="es-MX" sz="2800" dirty="0"/>
              <a:t>.</a:t>
            </a:r>
          </a:p>
          <a:p>
            <a:pPr algn="just"/>
            <a:endParaRPr lang="es-MX" sz="2800" dirty="0"/>
          </a:p>
          <a:p>
            <a:pPr algn="just"/>
            <a:r>
              <a:rPr lang="es-MX" sz="2800" dirty="0"/>
              <a:t>Da un </a:t>
            </a:r>
            <a:r>
              <a:rPr lang="es-MX" sz="2800" b="1" dirty="0"/>
              <a:t>reconocimiento</a:t>
            </a:r>
            <a:r>
              <a:rPr lang="es-MX" sz="2800" dirty="0"/>
              <a:t> </a:t>
            </a:r>
            <a:r>
              <a:rPr lang="es-MX" sz="2800" b="1" dirty="0"/>
              <a:t>internacional</a:t>
            </a:r>
            <a:r>
              <a:rPr lang="es-MX" sz="2800" dirty="0"/>
              <a:t>.</a:t>
            </a:r>
          </a:p>
          <a:p>
            <a:pPr algn="just"/>
            <a:endParaRPr lang="es-MX" sz="2800" dirty="0"/>
          </a:p>
          <a:p>
            <a:pPr algn="just"/>
            <a:r>
              <a:rPr lang="es-MX" sz="2800" dirty="0"/>
              <a:t>Se orienta a </a:t>
            </a:r>
            <a:r>
              <a:rPr lang="es-MX" sz="2800" b="1" dirty="0"/>
              <a:t>mejorar</a:t>
            </a:r>
            <a:r>
              <a:rPr lang="es-MX" sz="2800" dirty="0"/>
              <a:t> el desempeño de los objetos evaluados.</a:t>
            </a:r>
          </a:p>
          <a:p>
            <a:pPr algn="just"/>
            <a:endParaRPr lang="es-MX" sz="2800" dirty="0"/>
          </a:p>
          <a:p>
            <a:pPr algn="just"/>
            <a:r>
              <a:rPr lang="es-MX" sz="2800" dirty="0"/>
              <a:t>Otorgará dos </a:t>
            </a:r>
            <a:r>
              <a:rPr lang="es-MX" sz="2800" b="1" dirty="0"/>
              <a:t>resultados</a:t>
            </a:r>
            <a:r>
              <a:rPr lang="es-MX" sz="2800" dirty="0"/>
              <a:t> de evaluación: acreditado y acreditación en proceso.</a:t>
            </a:r>
          </a:p>
          <a:p>
            <a:pPr algn="just"/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160" y="172891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08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92159" y="131329"/>
            <a:ext cx="6783032" cy="901593"/>
          </a:xfrm>
        </p:spPr>
        <p:txBody>
          <a:bodyPr>
            <a:noAutofit/>
          </a:bodyPr>
          <a:lstStyle/>
          <a:p>
            <a:pPr algn="ctr"/>
            <a:r>
              <a:rPr lang="es-MX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 del CEAI – UDUAL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52650" y="1587501"/>
            <a:ext cx="7886700" cy="457517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C" sz="2800" dirty="0"/>
              <a:t>Contribuir a la </a:t>
            </a:r>
            <a:r>
              <a:rPr lang="es-EC" sz="2800" b="1" dirty="0"/>
              <a:t>planeación</a:t>
            </a:r>
            <a:r>
              <a:rPr lang="es-EC" sz="2800" dirty="0"/>
              <a:t> para la mejora continua y el aseguramiento de la calidad en las IES.</a:t>
            </a:r>
          </a:p>
          <a:p>
            <a:pPr marL="0" indent="0" algn="just">
              <a:buNone/>
            </a:pPr>
            <a:endParaRPr lang="pt-BR" sz="2800" dirty="0"/>
          </a:p>
          <a:p>
            <a:pPr lvl="0" algn="just"/>
            <a:r>
              <a:rPr lang="es-MX" sz="2800" dirty="0"/>
              <a:t>Promover la </a:t>
            </a:r>
            <a:r>
              <a:rPr lang="es-MX" sz="2800" b="1" dirty="0"/>
              <a:t>cultura de la evaluación </a:t>
            </a:r>
            <a:r>
              <a:rPr lang="es-MX" sz="2800" dirty="0"/>
              <a:t>en las instituciones en las IES.</a:t>
            </a:r>
          </a:p>
          <a:p>
            <a:pPr lvl="0" algn="just"/>
            <a:endParaRPr lang="pt-BR" sz="2800" dirty="0"/>
          </a:p>
          <a:p>
            <a:pPr algn="just"/>
            <a:r>
              <a:rPr lang="es-MX" sz="2800" dirty="0"/>
              <a:t>Fomentar una </a:t>
            </a:r>
            <a:r>
              <a:rPr lang="es-MX" sz="2800" b="1" dirty="0"/>
              <a:t>cultura de calidad </a:t>
            </a:r>
            <a:r>
              <a:rPr lang="es-MX" sz="2800" dirty="0"/>
              <a:t>en la comunidad universitaria.</a:t>
            </a:r>
          </a:p>
          <a:p>
            <a:pPr algn="just"/>
            <a:endParaRPr lang="es-MX" sz="2800" dirty="0"/>
          </a:p>
          <a:p>
            <a:pPr lvl="0" algn="just"/>
            <a:r>
              <a:rPr lang="es-EC" sz="2800" dirty="0"/>
              <a:t>Favorecer la </a:t>
            </a:r>
            <a:r>
              <a:rPr lang="es-EC" sz="2800" b="1" dirty="0"/>
              <a:t>internacionalización</a:t>
            </a:r>
            <a:r>
              <a:rPr lang="es-EC" sz="2800" dirty="0"/>
              <a:t> de las IES</a:t>
            </a:r>
            <a:r>
              <a:rPr lang="es-ES" sz="2800" dirty="0"/>
              <a:t>.</a:t>
            </a:r>
            <a:endParaRPr lang="pt-BR" sz="2800" dirty="0"/>
          </a:p>
          <a:p>
            <a:pPr algn="just"/>
            <a:endParaRPr lang="pt-BR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924" y="170052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514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21272" y="349215"/>
            <a:ext cx="7146729" cy="1142128"/>
          </a:xfrm>
        </p:spPr>
        <p:txBody>
          <a:bodyPr>
            <a:noAutofit/>
          </a:bodyPr>
          <a:lstStyle/>
          <a:p>
            <a:pPr algn="ctr"/>
            <a:r>
              <a:rPr lang="es-MX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Principios generales orientadores de la evaluación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97254" y="1971861"/>
            <a:ext cx="7991657" cy="5162288"/>
          </a:xfrm>
        </p:spPr>
        <p:txBody>
          <a:bodyPr>
            <a:noAutofit/>
          </a:bodyPr>
          <a:lstStyle/>
          <a:p>
            <a:pPr algn="just"/>
            <a:r>
              <a:rPr lang="es-EC" dirty="0"/>
              <a:t>Las evaluaciones se realizan </a:t>
            </a:r>
            <a:r>
              <a:rPr lang="es-EC" b="1" dirty="0"/>
              <a:t>sin fines de lucro</a:t>
            </a:r>
            <a:r>
              <a:rPr lang="es-EC" dirty="0"/>
              <a:t>.</a:t>
            </a:r>
          </a:p>
          <a:p>
            <a:pPr algn="just"/>
            <a:endParaRPr lang="es-EC" dirty="0"/>
          </a:p>
          <a:p>
            <a:pPr algn="just"/>
            <a:r>
              <a:rPr lang="es-EC" dirty="0"/>
              <a:t>Es un proceso </a:t>
            </a:r>
            <a:r>
              <a:rPr lang="es-EC" b="1" dirty="0"/>
              <a:t>voluntario</a:t>
            </a:r>
            <a:r>
              <a:rPr lang="es-EC" dirty="0"/>
              <a:t> realizado a solicitud de las IES.</a:t>
            </a:r>
          </a:p>
          <a:p>
            <a:pPr algn="just"/>
            <a:endParaRPr lang="es-EC" dirty="0"/>
          </a:p>
          <a:p>
            <a:pPr algn="just"/>
            <a:r>
              <a:rPr lang="es-EC" dirty="0"/>
              <a:t>Se establece como un </a:t>
            </a:r>
            <a:r>
              <a:rPr lang="es-EC" b="1" dirty="0"/>
              <a:t>ejercicio participativo </a:t>
            </a:r>
            <a:r>
              <a:rPr lang="es-EC" dirty="0"/>
              <a:t>de toda la comunidad de la institución de educación superior evaluada.</a:t>
            </a:r>
          </a:p>
          <a:p>
            <a:pPr algn="just"/>
            <a:endParaRPr lang="es-EC" dirty="0"/>
          </a:p>
          <a:p>
            <a:pPr algn="just"/>
            <a:r>
              <a:rPr lang="es-EC" dirty="0"/>
              <a:t>Se utiliza la evaluación y acreditación de instituciones y programas como un medio para la </a:t>
            </a:r>
            <a:r>
              <a:rPr lang="es-EC" b="1" dirty="0"/>
              <a:t>mejora de la calidad</a:t>
            </a:r>
            <a:r>
              <a:rPr lang="es-EC" dirty="0"/>
              <a:t>.</a:t>
            </a:r>
          </a:p>
          <a:p>
            <a:pPr lvl="0" algn="just"/>
            <a:endParaRPr lang="es-EC" sz="2700" dirty="0"/>
          </a:p>
          <a:p>
            <a:pPr lvl="0" algn="just"/>
            <a:endParaRPr lang="es-EC" sz="27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147" y="171580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1862" y="672083"/>
            <a:ext cx="2588100" cy="3120571"/>
          </a:xfrm>
        </p:spPr>
        <p:txBody>
          <a:bodyPr>
            <a:noAutofit/>
          </a:bodyPr>
          <a:lstStyle/>
          <a:p>
            <a:pPr algn="ctr"/>
            <a:r>
              <a:rPr lang="es-MX" sz="2800" b="1" dirty="0">
                <a:solidFill>
                  <a:schemeClr val="accent1"/>
                </a:solidFill>
              </a:rPr>
              <a:t>Modelo de evaluación y acreditación institucional</a:t>
            </a:r>
            <a:endParaRPr lang="es-MX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398" y="174996"/>
            <a:ext cx="1597290" cy="749873"/>
          </a:xfrm>
          <a:prstGeom prst="rect">
            <a:avLst/>
          </a:prstGeom>
        </p:spPr>
      </p:pic>
      <p:graphicFrame>
        <p:nvGraphicFramePr>
          <p:cNvPr id="7" name="Marcador de contenido 3"/>
          <p:cNvGraphicFramePr>
            <a:graphicFrameLocks/>
          </p:cNvGraphicFramePr>
          <p:nvPr>
            <p:extLst/>
          </p:nvPr>
        </p:nvGraphicFramePr>
        <p:xfrm>
          <a:off x="3517864" y="525170"/>
          <a:ext cx="7038330" cy="5418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onector 7"/>
          <p:cNvSpPr/>
          <p:nvPr/>
        </p:nvSpPr>
        <p:spPr>
          <a:xfrm>
            <a:off x="3774668" y="291934"/>
            <a:ext cx="6536488" cy="6275913"/>
          </a:xfrm>
          <a:prstGeom prst="flowChartConnector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CuadroTexto 10"/>
          <p:cNvSpPr txBox="1"/>
          <p:nvPr/>
        </p:nvSpPr>
        <p:spPr>
          <a:xfrm>
            <a:off x="8009134" y="880264"/>
            <a:ext cx="1320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/>
              <a:t>Contexto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777152" y="5337517"/>
            <a:ext cx="2107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Modelo </a:t>
            </a:r>
            <a:r>
              <a:rPr lang="es-CO" b="1" dirty="0"/>
              <a:t>mixto</a:t>
            </a:r>
            <a:r>
              <a:rPr lang="es-CO" dirty="0"/>
              <a:t> (cualitativo y cuantitativo)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46D88B-58FC-4EB3-B99B-40368B4F2360}"/>
              </a:ext>
            </a:extLst>
          </p:cNvPr>
          <p:cNvSpPr txBox="1"/>
          <p:nvPr/>
        </p:nvSpPr>
        <p:spPr>
          <a:xfrm>
            <a:off x="2057088" y="3368345"/>
            <a:ext cx="1911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Son </a:t>
            </a:r>
            <a:r>
              <a:rPr lang="es-EC" b="1" dirty="0"/>
              <a:t>cinco dimensiones</a:t>
            </a:r>
            <a:r>
              <a:rPr lang="es-EC" dirty="0"/>
              <a:t>, </a:t>
            </a:r>
            <a:r>
              <a:rPr lang="es-EC" b="1" dirty="0"/>
              <a:t>19 criterios</a:t>
            </a:r>
            <a:r>
              <a:rPr lang="es-EC" dirty="0"/>
              <a:t> y </a:t>
            </a:r>
            <a:r>
              <a:rPr lang="es-EC" b="1" dirty="0"/>
              <a:t>73 indicadores</a:t>
            </a:r>
            <a:r>
              <a:rPr lang="es-EC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3452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7355B-96AF-4AEE-86D3-6675F55AD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/>
                </a:solidFill>
              </a:rPr>
              <a:t>Maestría en Gestión de la Calidad y Evaluación de la Educación Superior</a:t>
            </a:r>
            <a:endParaRPr lang="es-419" dirty="0"/>
          </a:p>
        </p:txBody>
      </p:sp>
      <p:pic>
        <p:nvPicPr>
          <p:cNvPr id="2050" name="Imagen 3">
            <a:extLst>
              <a:ext uri="{FF2B5EF4-FFF2-40B4-BE49-F238E27FC236}">
                <a16:creationId xmlns:a16="http://schemas.microsoft.com/office/drawing/2014/main" id="{C13F60EB-5AD8-4F42-A3AE-C0F11CAE2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109" y="3664127"/>
            <a:ext cx="2988016" cy="144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Imagen 2" descr="UCE">
            <a:extLst>
              <a:ext uri="{FF2B5EF4-FFF2-40B4-BE49-F238E27FC236}">
                <a16:creationId xmlns:a16="http://schemas.microsoft.com/office/drawing/2014/main" id="{4515A49E-0DAA-434E-8741-1CD526689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34" y="3121029"/>
            <a:ext cx="2336802" cy="233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C39C169-9987-4A0D-9281-5CFC7CDC1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580" y="3358177"/>
            <a:ext cx="2056970" cy="194178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2C5432C-77F8-4D00-8A4E-2A153325D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862" y="3566155"/>
            <a:ext cx="2794570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0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E33C07-34FF-482A-9F60-1939DAD43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>
                <a:solidFill>
                  <a:schemeClr val="accent1"/>
                </a:solidFill>
              </a:rPr>
              <a:t>Maestría en Gestión de la Calidad y Evaluación de la Educación Superior</a:t>
            </a:r>
            <a:endParaRPr lang="es-419" dirty="0">
              <a:solidFill>
                <a:schemeClr val="accent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514CB4-BF3D-481D-B76C-C4ED0343B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627784"/>
          </a:xfrm>
        </p:spPr>
        <p:txBody>
          <a:bodyPr>
            <a:normAutofit/>
          </a:bodyPr>
          <a:lstStyle/>
          <a:p>
            <a:r>
              <a:rPr lang="es-MX" dirty="0"/>
              <a:t>La evaluación y la gestión de la calidad en las instituciones de educación superior (IES) han sido temas trascendentales en muchos de los países de América Latina y el Caribe (</a:t>
            </a:r>
            <a:r>
              <a:rPr lang="es-MX" dirty="0" err="1"/>
              <a:t>ALyC</a:t>
            </a:r>
            <a:r>
              <a:rPr lang="es-MX" dirty="0"/>
              <a:t>), sin embargo, y a pesar de la creciente demanda, son pocos los profesionales formados en éstos ámbito.</a:t>
            </a:r>
            <a:br>
              <a:rPr lang="es-MX" dirty="0"/>
            </a:br>
            <a:endParaRPr lang="es-MX" dirty="0"/>
          </a:p>
          <a:p>
            <a:r>
              <a:rPr lang="es-MX" dirty="0"/>
              <a:t> Por esto, es necesario contar con profesionales de alto nivel con conocimientos teórico-metodológicos sobre evaluación educativa y gestión de la calidad, a fin de que aporten a la mejora de los procesos y desarrollo de sus instituciones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683627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41A14B-0674-471D-BEE3-4BE1858AA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/>
                </a:solidFill>
              </a:rPr>
              <a:t>Maestría en Gestión de la Calidad y Evaluación de la Educación Superior: Objetivos</a:t>
            </a: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7C7FF1-71DA-48F3-92FD-4A9089265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Formar profesionales capaces de diseñar, implementar y evaluar sistemas de gestión de la calidad para incrementar el desarrollo sostenible de las Instituciones de Educación Superior, con base en un adecuado sustento teórico científico, metodológico y práctico de la gestión y evaluación de la calidad.</a:t>
            </a:r>
            <a:endParaRPr lang="es-419" dirty="0"/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735043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BAF23-DCD5-483D-B08E-38EB88E13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/>
                </a:solidFill>
              </a:rPr>
              <a:t>Maestría en Gestión de la Calidad y Evaluación de la Educación Superior: Características</a:t>
            </a: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B7E798-2FFD-473B-B335-4F2435852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419" dirty="0"/>
              <a:t>Claustro Universal.</a:t>
            </a:r>
          </a:p>
          <a:p>
            <a:r>
              <a:rPr lang="es-MX" dirty="0"/>
              <a:t>La Maestría tendrá doce asignaturas, tres seminarios, tres talleres de tesis y dos talleres integradores, equivalentes a 72 créditos y 2163 horas (552 efectivas en aula y 1611 de trabajo autónomo).</a:t>
            </a:r>
          </a:p>
          <a:p>
            <a:r>
              <a:rPr lang="es-419" dirty="0"/>
              <a:t>El currículo es el mismo en todas las universidades que la ofrecen.</a:t>
            </a:r>
          </a:p>
        </p:txBody>
      </p:sp>
    </p:spTree>
    <p:extLst>
      <p:ext uri="{BB962C8B-B14F-4D97-AF65-F5344CB8AC3E}">
        <p14:creationId xmlns:p14="http://schemas.microsoft.com/office/powerpoint/2010/main" val="2832420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BC57F11-BE38-4F8E-9EDF-3808DF5D397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58"/>
          <a:stretch/>
        </p:blipFill>
        <p:spPr bwMode="auto">
          <a:xfrm>
            <a:off x="3463100" y="1084130"/>
            <a:ext cx="6649328" cy="5038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7877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A788BD8-86D7-47DF-A634-2E325780F41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52"/>
          <a:stretch/>
        </p:blipFill>
        <p:spPr bwMode="auto">
          <a:xfrm>
            <a:off x="3489604" y="1060171"/>
            <a:ext cx="6649328" cy="4306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0447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DF2979-1D0A-4389-8AA5-5761FB878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/>
                </a:solidFill>
              </a:rPr>
              <a:t>Maestría en Gestión de la Calidad y Evaluación de la Educación Superior: Características</a:t>
            </a: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AA5EEF-F0BD-4C61-AE28-B43BF8E63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756453"/>
            <a:ext cx="10018713" cy="351182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dirty="0"/>
              <a:t>La Maestría contempla las siguientes líneas de investigación generales que cada institución de educación superior participantes definirá con más detalle de ser necesario:</a:t>
            </a:r>
            <a:endParaRPr lang="es-419" dirty="0"/>
          </a:p>
          <a:p>
            <a:pPr lvl="0"/>
            <a:r>
              <a:rPr lang="es-MX" dirty="0"/>
              <a:t>Políticas y sistemas educativos y su vínculo con la sociedad y el desarrollo.</a:t>
            </a:r>
            <a:endParaRPr lang="es-419" dirty="0"/>
          </a:p>
          <a:p>
            <a:pPr lvl="0"/>
            <a:r>
              <a:rPr lang="es-MX" dirty="0"/>
              <a:t>Desarrollo de sistemas de evaluación de programas académicos e instituciones.</a:t>
            </a:r>
            <a:endParaRPr lang="es-419" dirty="0"/>
          </a:p>
          <a:p>
            <a:pPr lvl="0"/>
            <a:r>
              <a:rPr lang="es-MX" dirty="0"/>
              <a:t>Planeación universitaria para el aseguramiento de la calidad.</a:t>
            </a:r>
            <a:endParaRPr lang="es-419" dirty="0"/>
          </a:p>
          <a:p>
            <a:pPr lvl="0"/>
            <a:r>
              <a:rPr lang="es-MX" dirty="0"/>
              <a:t>Sistemas de gestión de la calidad y la mejora continua en los procesos universitarios e IES.</a:t>
            </a:r>
            <a:endParaRPr lang="es-419" dirty="0"/>
          </a:p>
          <a:p>
            <a:pPr lvl="0"/>
            <a:r>
              <a:rPr lang="es-MX" dirty="0"/>
              <a:t>Tendencias y modelos prevalecientes en gestión, evaluación y acreditación de instituciones de educación superior.</a:t>
            </a:r>
            <a:endParaRPr lang="es-419" dirty="0"/>
          </a:p>
          <a:p>
            <a:r>
              <a:rPr lang="es-MX" dirty="0"/>
              <a:t>Procedimientos y sistemas de evaluación institucional y sistemas de gestión de la calidad en IES</a:t>
            </a:r>
            <a:endParaRPr lang="es-419" dirty="0"/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690715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928401" y="266886"/>
            <a:ext cx="8574622" cy="2616199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chemeClr val="accent1"/>
                </a:solidFill>
              </a:rPr>
              <a:t>Programa Académico de Movilidad Educativa </a:t>
            </a:r>
          </a:p>
        </p:txBody>
      </p:sp>
      <p:pic>
        <p:nvPicPr>
          <p:cNvPr id="4" name="3 Imagen" descr="pa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76847" y="3352799"/>
            <a:ext cx="4848315" cy="24079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E4EFEC3-F75F-4222-BFA6-23BC46536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140" y="174996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746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CE8BB-1C72-4E4A-8B78-B2AFC8721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442981"/>
            <a:ext cx="10018713" cy="1752599"/>
          </a:xfrm>
        </p:spPr>
        <p:txBody>
          <a:bodyPr/>
          <a:lstStyle/>
          <a:p>
            <a:r>
              <a:rPr lang="es-MX" dirty="0">
                <a:solidFill>
                  <a:schemeClr val="accent1"/>
                </a:solidFill>
              </a:rPr>
              <a:t>Programa Académico de Movilidad Educativa </a:t>
            </a: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EAC371-7184-46FB-A3A3-EAD623484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961325"/>
            <a:ext cx="10018713" cy="4479235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El Programa Académico de Movilidad Educativa (PAME), está dirigido a estudiantes que hayan concluido más de la mitad de sus estudios de nivel técnico, licenciatura y posgrado, pertenecientes a alguna de las 246 instituciones afiliadas a la UDUAL.</a:t>
            </a:r>
            <a:br>
              <a:rPr lang="es-MX" dirty="0"/>
            </a:br>
            <a:endParaRPr lang="es-419" dirty="0"/>
          </a:p>
          <a:p>
            <a:r>
              <a:rPr lang="es-MX" dirty="0"/>
              <a:t>    El objetivo del programa es favorecer la movilidad de los estudiantes entre los diferentes países de América Latina y el Caribe, a fin de que amplíen sus conocimientos y sus experiencias personales.</a:t>
            </a:r>
            <a:br>
              <a:rPr lang="es-MX" dirty="0"/>
            </a:br>
            <a:endParaRPr lang="es-419" dirty="0"/>
          </a:p>
          <a:p>
            <a:r>
              <a:rPr lang="es-MX" dirty="0"/>
              <a:t>    Otro de los beneficios para los estudiantes es el desarrollo de la capacidad de adaptación a situaciones nuevas, así como el incremento de su valor profesional en el campo laboral; el beneficio cubre también a las instituciones, ya que, se desarrolla un vínculo académico</a:t>
            </a:r>
            <a:endParaRPr lang="es-419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69CEA27-0AED-473F-836E-B969348CA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786" y="90588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216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117E6A-9AE1-4107-8EDE-6735304DB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/>
                </a:solidFill>
              </a:rPr>
              <a:t>Programa Académico de Movilidad Educativa </a:t>
            </a: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BCBF05-96D2-4026-81E4-7359F4514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138289"/>
            <a:ext cx="10018713" cy="4360985"/>
          </a:xfrm>
        </p:spPr>
        <p:txBody>
          <a:bodyPr>
            <a:normAutofit/>
          </a:bodyPr>
          <a:lstStyle/>
          <a:p>
            <a:r>
              <a:rPr lang="es-MX" dirty="0"/>
              <a:t> A partir de 2006 el PAME se estableció como un programa permanente, teniendo como objetivos: </a:t>
            </a:r>
          </a:p>
          <a:p>
            <a:pPr lvl="1"/>
            <a:r>
              <a:rPr lang="es-MX" dirty="0"/>
              <a:t>a) Promover la internacionalización y la integración entre las universidades afiliadas a la Unión.</a:t>
            </a:r>
          </a:p>
          <a:p>
            <a:pPr lvl="1"/>
            <a:r>
              <a:rPr lang="es-MX" dirty="0"/>
              <a:t> b) Enriquecer la formación académica de las comunidades universitarias. </a:t>
            </a:r>
          </a:p>
          <a:p>
            <a:pPr lvl="1"/>
            <a:r>
              <a:rPr lang="es-MX" dirty="0"/>
              <a:t> c) Estimular la integración y la colaboración solidaria entre las instituciones; </a:t>
            </a:r>
          </a:p>
          <a:p>
            <a:pPr lvl="1"/>
            <a:r>
              <a:rPr lang="es-MX" dirty="0"/>
              <a:t>d) Apoyar el mejoramiento de las funciones sustantivas universitarias (docencia, investigación, difusión y vinculación o proyección social) tanto de las instituciones de origen como de destino, a partir del intercambio de experiencias académicas.</a:t>
            </a:r>
            <a:endParaRPr lang="es-419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556B5F4-33BF-428C-9379-329D43402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786" y="90588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18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26B33C-7C17-4CE6-A17B-1FA1FA3CF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accent1"/>
                </a:solidFill>
              </a:rPr>
              <a:t>Programa Académico de Movilidad Educativa </a:t>
            </a:r>
            <a:endParaRPr lang="es-419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53893F05-FC62-4445-9E90-F2522212BF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2645696"/>
              </p:ext>
            </p:extLst>
          </p:nvPr>
        </p:nvGraphicFramePr>
        <p:xfrm>
          <a:off x="6321288" y="2054085"/>
          <a:ext cx="5564336" cy="45940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2168">
                  <a:extLst>
                    <a:ext uri="{9D8B030D-6E8A-4147-A177-3AD203B41FA5}">
                      <a16:colId xmlns:a16="http://schemas.microsoft.com/office/drawing/2014/main" val="1335448980"/>
                    </a:ext>
                  </a:extLst>
                </a:gridCol>
                <a:gridCol w="2782168">
                  <a:extLst>
                    <a:ext uri="{9D8B030D-6E8A-4147-A177-3AD203B41FA5}">
                      <a16:colId xmlns:a16="http://schemas.microsoft.com/office/drawing/2014/main" val="2399929294"/>
                    </a:ext>
                  </a:extLst>
                </a:gridCol>
              </a:tblGrid>
              <a:tr h="3270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País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IES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561021251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México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26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13793616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Colombia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23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52793780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Argentina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10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60975602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Perú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7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83789076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Brasil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4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58659663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Bolivia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3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88893749"/>
                  </a:ext>
                </a:extLst>
              </a:tr>
              <a:tr h="3419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El Salvador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2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835974708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Costa Rica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415820700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España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59958759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Nicaragua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17251161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Panamá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34643510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Uruguay 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58312807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Ecuador</a:t>
                      </a:r>
                      <a:endParaRPr lang="es-419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1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1319163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ED1DF59-24E2-4122-99D3-F10E7E4586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108859"/>
              </p:ext>
            </p:extLst>
          </p:nvPr>
        </p:nvGraphicFramePr>
        <p:xfrm>
          <a:off x="2062458" y="2822711"/>
          <a:ext cx="3870743" cy="2823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3887">
                  <a:extLst>
                    <a:ext uri="{9D8B030D-6E8A-4147-A177-3AD203B41FA5}">
                      <a16:colId xmlns:a16="http://schemas.microsoft.com/office/drawing/2014/main" val="1418494052"/>
                    </a:ext>
                  </a:extLst>
                </a:gridCol>
                <a:gridCol w="886856">
                  <a:extLst>
                    <a:ext uri="{9D8B030D-6E8A-4147-A177-3AD203B41FA5}">
                      <a16:colId xmlns:a16="http://schemas.microsoft.com/office/drawing/2014/main" val="587577914"/>
                    </a:ext>
                  </a:extLst>
                </a:gridCol>
              </a:tblGrid>
              <a:tr h="9195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600" dirty="0">
                          <a:effectLst/>
                        </a:rPr>
                        <a:t>Países participantes</a:t>
                      </a:r>
                      <a:endParaRPr lang="es-419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758" marR="10575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600">
                          <a:effectLst/>
                        </a:rPr>
                        <a:t>14</a:t>
                      </a:r>
                      <a:endParaRPr lang="es-419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758" marR="105758" marT="0" marB="0" anchor="b"/>
                </a:tc>
                <a:extLst>
                  <a:ext uri="{0D108BD9-81ED-4DB2-BD59-A6C34878D82A}">
                    <a16:rowId xmlns:a16="http://schemas.microsoft.com/office/drawing/2014/main" val="724862615"/>
                  </a:ext>
                </a:extLst>
              </a:tr>
              <a:tr h="4759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600">
                          <a:effectLst/>
                        </a:rPr>
                        <a:t>IES participantes</a:t>
                      </a:r>
                      <a:endParaRPr lang="es-419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758" marR="10575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600">
                          <a:effectLst/>
                        </a:rPr>
                        <a:t>83</a:t>
                      </a:r>
                      <a:endParaRPr lang="es-419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758" marR="105758" marT="0" marB="0" anchor="b"/>
                </a:tc>
                <a:extLst>
                  <a:ext uri="{0D108BD9-81ED-4DB2-BD59-A6C34878D82A}">
                    <a16:rowId xmlns:a16="http://schemas.microsoft.com/office/drawing/2014/main" val="1366929"/>
                  </a:ext>
                </a:extLst>
              </a:tr>
              <a:tr h="4759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600">
                          <a:effectLst/>
                        </a:rPr>
                        <a:t>Plazas totales</a:t>
                      </a:r>
                      <a:endParaRPr lang="es-419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758" marR="10575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600">
                          <a:effectLst/>
                        </a:rPr>
                        <a:t>1653</a:t>
                      </a:r>
                      <a:endParaRPr lang="es-419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758" marR="105758" marT="0" marB="0" anchor="b"/>
                </a:tc>
                <a:extLst>
                  <a:ext uri="{0D108BD9-81ED-4DB2-BD59-A6C34878D82A}">
                    <a16:rowId xmlns:a16="http://schemas.microsoft.com/office/drawing/2014/main" val="3817506795"/>
                  </a:ext>
                </a:extLst>
              </a:tr>
              <a:tr h="4759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600">
                          <a:effectLst/>
                        </a:rPr>
                        <a:t>Plazas amplias</a:t>
                      </a:r>
                      <a:endParaRPr lang="es-419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758" marR="10575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600">
                          <a:effectLst/>
                        </a:rPr>
                        <a:t>544</a:t>
                      </a:r>
                      <a:endParaRPr lang="es-419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758" marR="105758" marT="0" marB="0" anchor="b"/>
                </a:tc>
                <a:extLst>
                  <a:ext uri="{0D108BD9-81ED-4DB2-BD59-A6C34878D82A}">
                    <a16:rowId xmlns:a16="http://schemas.microsoft.com/office/drawing/2014/main" val="1059443635"/>
                  </a:ext>
                </a:extLst>
              </a:tr>
              <a:tr h="4759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600">
                          <a:effectLst/>
                        </a:rPr>
                        <a:t>Plazas parciales</a:t>
                      </a:r>
                      <a:endParaRPr lang="es-419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758" marR="105758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600" dirty="0">
                          <a:effectLst/>
                        </a:rPr>
                        <a:t>1109</a:t>
                      </a:r>
                      <a:endParaRPr lang="es-419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758" marR="105758" marT="0" marB="0" anchor="b"/>
                </a:tc>
                <a:extLst>
                  <a:ext uri="{0D108BD9-81ED-4DB2-BD59-A6C34878D82A}">
                    <a16:rowId xmlns:a16="http://schemas.microsoft.com/office/drawing/2014/main" val="4170710224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1669FD33-41D6-4437-AB80-EE0F0BDA8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786" y="90588"/>
            <a:ext cx="1597290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406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97607A-3B12-4716-9F41-74E4767DD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solidFill>
                  <a:schemeClr val="accent1"/>
                </a:solidFill>
              </a:rPr>
              <a:t>Gracias!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723CB6-17BC-4776-97F5-512A43B8D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419" dirty="0">
                <a:hlinkClick r:id="rId2"/>
              </a:rPr>
              <a:t>https://www.facebook.com/groups/419137468536851/</a:t>
            </a:r>
            <a:r>
              <a:rPr lang="es-419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356035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1249</TotalTime>
  <Words>1517</Words>
  <Application>Microsoft Office PowerPoint</Application>
  <PresentationFormat>Panorámica</PresentationFormat>
  <Paragraphs>211</Paragraphs>
  <Slides>30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30</vt:i4>
      </vt:variant>
    </vt:vector>
  </HeadingPairs>
  <TitlesOfParts>
    <vt:vector size="40" baseType="lpstr">
      <vt:lpstr>Arial</vt:lpstr>
      <vt:lpstr>Calibri</vt:lpstr>
      <vt:lpstr>Calibri Light</vt:lpstr>
      <vt:lpstr>Corbel</vt:lpstr>
      <vt:lpstr>Symbol</vt:lpstr>
      <vt:lpstr>Times New Roman</vt:lpstr>
      <vt:lpstr>Wingdings</vt:lpstr>
      <vt:lpstr>Wingdings 2</vt:lpstr>
      <vt:lpstr>HDOfficeLightV0</vt:lpstr>
      <vt:lpstr>Parallax</vt:lpstr>
      <vt:lpstr>Los Proyectos de Internacionalización de la UDUAL: Hacia el Mejoramiento de la Educación Superior en América Latina y el Caribe</vt:lpstr>
      <vt:lpstr>Los Proyectos de Internacionalización de la UDUAL </vt:lpstr>
      <vt:lpstr>Los Proyectos de Internacionalización de la UDUAL</vt:lpstr>
      <vt:lpstr>Programas de Internacionalización de la UDUAL</vt:lpstr>
      <vt:lpstr>Presentación de PowerPoint</vt:lpstr>
      <vt:lpstr>Programa de Cooperación e Integración Universitaria (PCIU)</vt:lpstr>
      <vt:lpstr>Presentación de PowerPoint</vt:lpstr>
      <vt:lpstr>Programa de Cooperación e Integración Universitaria (PCIU)</vt:lpstr>
      <vt:lpstr>Programa de Cooperación e Integración Universitaria (PCIU)</vt:lpstr>
      <vt:lpstr>El Consejo de Evaluación y Acreditación Internacional (CEAI)</vt:lpstr>
      <vt:lpstr>Panorama general</vt:lpstr>
      <vt:lpstr>Propósito del CEAI</vt:lpstr>
      <vt:lpstr>Instituciones participantes</vt:lpstr>
      <vt:lpstr>Estructura del CEAI</vt:lpstr>
      <vt:lpstr>Aspectos generales</vt:lpstr>
      <vt:lpstr>Objetivos del CEAI – UDUAL</vt:lpstr>
      <vt:lpstr>Principios generales orientadores de la evaluación</vt:lpstr>
      <vt:lpstr>Modelo de evaluación y acreditación institucional</vt:lpstr>
      <vt:lpstr>Maestría en Gestión de la Calidad y Evaluación de la Educación Superior</vt:lpstr>
      <vt:lpstr>Maestría en Gestión de la Calidad y Evaluación de la Educación Superior</vt:lpstr>
      <vt:lpstr>Maestría en Gestión de la Calidad y Evaluación de la Educación Superior: Objetivos</vt:lpstr>
      <vt:lpstr>Maestría en Gestión de la Calidad y Evaluación de la Educación Superior: Características</vt:lpstr>
      <vt:lpstr>Presentación de PowerPoint</vt:lpstr>
      <vt:lpstr>Presentación de PowerPoint</vt:lpstr>
      <vt:lpstr>Maestría en Gestión de la Calidad y Evaluación de la Educación Superior: Características</vt:lpstr>
      <vt:lpstr>Programa Académico de Movilidad Educativa </vt:lpstr>
      <vt:lpstr>Programa Académico de Movilidad Educativa </vt:lpstr>
      <vt:lpstr>Programa Académico de Movilidad Educativa </vt:lpstr>
      <vt:lpstr>Programa Académico de Movilidad Educativa </vt:lpstr>
      <vt:lpstr>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Proyectos de Internacionalización de la UDUAL: Hacia el Mejoramiento de la Educación Superior en América Latina y el Caribe</dc:title>
  <dc:creator>Pablo Henri Ramírez Didou</dc:creator>
  <cp:lastModifiedBy>Pablo Henri Ramírez Didou</cp:lastModifiedBy>
  <cp:revision>18</cp:revision>
  <dcterms:created xsi:type="dcterms:W3CDTF">2018-03-14T17:14:27Z</dcterms:created>
  <dcterms:modified xsi:type="dcterms:W3CDTF">2018-03-15T14:04:02Z</dcterms:modified>
</cp:coreProperties>
</file>