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8"/>
  </p:notesMasterIdLst>
  <p:handoutMasterIdLst>
    <p:handoutMasterId r:id="rId29"/>
  </p:handoutMasterIdLst>
  <p:sldIdLst>
    <p:sldId id="256" r:id="rId2"/>
    <p:sldId id="258" r:id="rId3"/>
    <p:sldId id="265" r:id="rId4"/>
    <p:sldId id="270" r:id="rId5"/>
    <p:sldId id="259" r:id="rId6"/>
    <p:sldId id="260" r:id="rId7"/>
    <p:sldId id="262" r:id="rId8"/>
    <p:sldId id="269" r:id="rId9"/>
    <p:sldId id="268" r:id="rId10"/>
    <p:sldId id="276" r:id="rId11"/>
    <p:sldId id="263" r:id="rId12"/>
    <p:sldId id="278" r:id="rId13"/>
    <p:sldId id="277" r:id="rId14"/>
    <p:sldId id="272" r:id="rId15"/>
    <p:sldId id="280" r:id="rId16"/>
    <p:sldId id="279" r:id="rId17"/>
    <p:sldId id="282" r:id="rId18"/>
    <p:sldId id="283" r:id="rId19"/>
    <p:sldId id="281" r:id="rId20"/>
    <p:sldId id="284" r:id="rId21"/>
    <p:sldId id="285" r:id="rId22"/>
    <p:sldId id="286" r:id="rId23"/>
    <p:sldId id="287" r:id="rId24"/>
    <p:sldId id="273" r:id="rId25"/>
    <p:sldId id="275" r:id="rId26"/>
    <p:sldId id="257"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2313"/>
    <a:srgbClr val="BE2C18"/>
    <a:srgbClr val="80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80" autoAdjust="0"/>
    <p:restoredTop sz="95345" autoAdjust="0"/>
  </p:normalViewPr>
  <p:slideViewPr>
    <p:cSldViewPr>
      <p:cViewPr>
        <p:scale>
          <a:sx n="120" d="100"/>
          <a:sy n="120" d="100"/>
        </p:scale>
        <p:origin x="-654" y="-48"/>
      </p:cViewPr>
      <p:guideLst>
        <p:guide orient="horz" pos="2160"/>
        <p:guide pos="2880"/>
      </p:guideLst>
    </p:cSldViewPr>
  </p:slideViewPr>
  <p:outlineViewPr>
    <p:cViewPr>
      <p:scale>
        <a:sx n="33" d="100"/>
        <a:sy n="33" d="100"/>
      </p:scale>
      <p:origin x="0" y="-2448"/>
    </p:cViewPr>
  </p:outlineViewPr>
  <p:notesTextViewPr>
    <p:cViewPr>
      <p:scale>
        <a:sx n="1" d="1"/>
        <a:sy n="1" d="1"/>
      </p:scale>
      <p:origin x="0" y="0"/>
    </p:cViewPr>
  </p:notesTextViewPr>
  <p:sorterViewPr>
    <p:cViewPr>
      <p:scale>
        <a:sx n="112" d="100"/>
        <a:sy n="112" d="100"/>
      </p:scale>
      <p:origin x="0" y="0"/>
    </p:cViewPr>
  </p:sorterViewPr>
  <p:notesViewPr>
    <p:cSldViewPr>
      <p:cViewPr varScale="1">
        <p:scale>
          <a:sx n="63" d="100"/>
          <a:sy n="63" d="100"/>
        </p:scale>
        <p:origin x="2717"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F7C095-EDF8-471D-A198-5F386E2B754C}" type="doc">
      <dgm:prSet loTypeId="urn:microsoft.com/office/officeart/2005/8/layout/arrow2" loCatId="process" qsTypeId="urn:microsoft.com/office/officeart/2005/8/quickstyle/simple5" qsCatId="simple" csTypeId="urn:microsoft.com/office/officeart/2005/8/colors/accent5_4" csCatId="accent5" phldr="1"/>
      <dgm:spPr/>
    </dgm:pt>
    <dgm:pt modelId="{3696BEDA-A735-47E5-A40C-3B4DD077873A}">
      <dgm:prSet phldrT="[Texto]" custT="1"/>
      <dgm:spPr/>
      <dgm:t>
        <a:bodyPr/>
        <a:lstStyle/>
        <a:p>
          <a:pPr algn="ctr"/>
          <a:r>
            <a:rPr lang="es-MX" sz="2000" b="1">
              <a:solidFill>
                <a:srgbClr val="008000"/>
              </a:solidFill>
            </a:rPr>
            <a:t>591 aspirantes pre registrados de 14 países</a:t>
          </a:r>
        </a:p>
      </dgm:t>
    </dgm:pt>
    <dgm:pt modelId="{9B83E497-1456-4658-95C4-C7F9F7563FC5}" type="parTrans" cxnId="{7785DCB7-BBC2-4DE5-9AEC-D0BAF8F913CF}">
      <dgm:prSet/>
      <dgm:spPr/>
      <dgm:t>
        <a:bodyPr/>
        <a:lstStyle/>
        <a:p>
          <a:endParaRPr lang="es-MX"/>
        </a:p>
      </dgm:t>
    </dgm:pt>
    <dgm:pt modelId="{B550DA1C-0869-4577-8A6E-4708866946FA}" type="sibTrans" cxnId="{7785DCB7-BBC2-4DE5-9AEC-D0BAF8F913CF}">
      <dgm:prSet/>
      <dgm:spPr/>
      <dgm:t>
        <a:bodyPr/>
        <a:lstStyle/>
        <a:p>
          <a:endParaRPr lang="es-MX"/>
        </a:p>
      </dgm:t>
    </dgm:pt>
    <dgm:pt modelId="{44066382-3D76-4871-B953-10A63E845B84}">
      <dgm:prSet phldrT="[Texto]" custT="1"/>
      <dgm:spPr/>
      <dgm:t>
        <a:bodyPr/>
        <a:lstStyle/>
        <a:p>
          <a:r>
            <a:rPr lang="es-MX" sz="2000" b="0"/>
            <a:t>206 aspirantes registrados</a:t>
          </a:r>
        </a:p>
      </dgm:t>
    </dgm:pt>
    <dgm:pt modelId="{BE91DFAC-2116-44AE-B3B7-C7C4B43AFAA1}" type="parTrans" cxnId="{28E82FBB-317F-44AE-8CFE-1F1ED7679D55}">
      <dgm:prSet/>
      <dgm:spPr/>
      <dgm:t>
        <a:bodyPr/>
        <a:lstStyle/>
        <a:p>
          <a:endParaRPr lang="es-MX"/>
        </a:p>
      </dgm:t>
    </dgm:pt>
    <dgm:pt modelId="{265BB01B-FF43-44EE-9B1E-EBA326A2D04D}" type="sibTrans" cxnId="{28E82FBB-317F-44AE-8CFE-1F1ED7679D55}">
      <dgm:prSet/>
      <dgm:spPr/>
      <dgm:t>
        <a:bodyPr/>
        <a:lstStyle/>
        <a:p>
          <a:endParaRPr lang="es-MX"/>
        </a:p>
      </dgm:t>
    </dgm:pt>
    <dgm:pt modelId="{806E071A-9C8B-4084-A7D6-E52D6CFACA16}">
      <dgm:prSet phldrT="[Texto]" custT="1"/>
      <dgm:spPr/>
      <dgm:t>
        <a:bodyPr/>
        <a:lstStyle/>
        <a:p>
          <a:r>
            <a:rPr lang="es-MX" sz="2000" b="1"/>
            <a:t>124 estudiantes aceptados </a:t>
          </a:r>
        </a:p>
      </dgm:t>
    </dgm:pt>
    <dgm:pt modelId="{486201F7-A435-4CCB-8368-824A81509C54}" type="parTrans" cxnId="{97B2E5F4-741E-42A2-9ED1-2FAF21687ABB}">
      <dgm:prSet/>
      <dgm:spPr/>
      <dgm:t>
        <a:bodyPr/>
        <a:lstStyle/>
        <a:p>
          <a:endParaRPr lang="es-MX"/>
        </a:p>
      </dgm:t>
    </dgm:pt>
    <dgm:pt modelId="{335FC0B0-E44E-46BB-AE09-BF052EB7DFD7}" type="sibTrans" cxnId="{97B2E5F4-741E-42A2-9ED1-2FAF21687ABB}">
      <dgm:prSet/>
      <dgm:spPr/>
      <dgm:t>
        <a:bodyPr/>
        <a:lstStyle/>
        <a:p>
          <a:endParaRPr lang="es-MX"/>
        </a:p>
      </dgm:t>
    </dgm:pt>
    <dgm:pt modelId="{AEC4AFC4-FFC0-4F93-999D-55EF6A9CCBDE}" type="pres">
      <dgm:prSet presAssocID="{79F7C095-EDF8-471D-A198-5F386E2B754C}" presName="arrowDiagram" presStyleCnt="0">
        <dgm:presLayoutVars>
          <dgm:chMax val="5"/>
          <dgm:dir/>
          <dgm:resizeHandles val="exact"/>
        </dgm:presLayoutVars>
      </dgm:prSet>
      <dgm:spPr/>
    </dgm:pt>
    <dgm:pt modelId="{1518EF1F-E8CB-4E17-ADB2-250BCC44AFCE}" type="pres">
      <dgm:prSet presAssocID="{79F7C095-EDF8-471D-A198-5F386E2B754C}" presName="arrow" presStyleLbl="bgShp" presStyleIdx="0" presStyleCnt="1"/>
      <dgm:spPr/>
    </dgm:pt>
    <dgm:pt modelId="{C006DF5E-FD8C-400B-A32B-AC15F33BD842}" type="pres">
      <dgm:prSet presAssocID="{79F7C095-EDF8-471D-A198-5F386E2B754C}" presName="arrowDiagram3" presStyleCnt="0"/>
      <dgm:spPr/>
    </dgm:pt>
    <dgm:pt modelId="{68582C05-EB53-4D48-BEFF-AD8278D14156}" type="pres">
      <dgm:prSet presAssocID="{3696BEDA-A735-47E5-A40C-3B4DD077873A}" presName="bullet3a" presStyleLbl="node1" presStyleIdx="0" presStyleCnt="3"/>
      <dgm:spPr/>
    </dgm:pt>
    <dgm:pt modelId="{4E793721-F221-4F50-BAAF-9D1F9DFBEA58}" type="pres">
      <dgm:prSet presAssocID="{3696BEDA-A735-47E5-A40C-3B4DD077873A}" presName="textBox3a" presStyleLbl="revTx" presStyleIdx="0" presStyleCnt="3" custScaleX="125888" custScaleY="92310" custLinFactNeighborX="1698" custLinFactNeighborY="-3745">
        <dgm:presLayoutVars>
          <dgm:bulletEnabled val="1"/>
        </dgm:presLayoutVars>
      </dgm:prSet>
      <dgm:spPr/>
      <dgm:t>
        <a:bodyPr/>
        <a:lstStyle/>
        <a:p>
          <a:endParaRPr lang="es-MX"/>
        </a:p>
      </dgm:t>
    </dgm:pt>
    <dgm:pt modelId="{CFB88158-BF12-4D42-A19E-1C5F0CEC4130}" type="pres">
      <dgm:prSet presAssocID="{44066382-3D76-4871-B953-10A63E845B84}" presName="bullet3b" presStyleLbl="node1" presStyleIdx="1" presStyleCnt="3"/>
      <dgm:spPr/>
    </dgm:pt>
    <dgm:pt modelId="{7DD4EDB5-3A1F-471C-9D06-A79C4B54CC73}" type="pres">
      <dgm:prSet presAssocID="{44066382-3D76-4871-B953-10A63E845B84}" presName="textBox3b" presStyleLbl="revTx" presStyleIdx="1" presStyleCnt="3" custScaleX="134196" custScaleY="37012" custLinFactNeighborX="7565" custLinFactNeighborY="-18156">
        <dgm:presLayoutVars>
          <dgm:bulletEnabled val="1"/>
        </dgm:presLayoutVars>
      </dgm:prSet>
      <dgm:spPr/>
      <dgm:t>
        <a:bodyPr/>
        <a:lstStyle/>
        <a:p>
          <a:endParaRPr lang="es-MX"/>
        </a:p>
      </dgm:t>
    </dgm:pt>
    <dgm:pt modelId="{087B7301-B563-45DD-BF85-722006AD7CA4}" type="pres">
      <dgm:prSet presAssocID="{806E071A-9C8B-4084-A7D6-E52D6CFACA16}" presName="bullet3c" presStyleLbl="node1" presStyleIdx="2" presStyleCnt="3"/>
      <dgm:spPr/>
    </dgm:pt>
    <dgm:pt modelId="{47556932-B598-4A43-9A70-F74C0C8BED89}" type="pres">
      <dgm:prSet presAssocID="{806E071A-9C8B-4084-A7D6-E52D6CFACA16}" presName="textBox3c" presStyleLbl="revTx" presStyleIdx="2" presStyleCnt="3" custScaleX="139093" custScaleY="35767" custLinFactNeighborX="7301" custLinFactNeighborY="-22632">
        <dgm:presLayoutVars>
          <dgm:bulletEnabled val="1"/>
        </dgm:presLayoutVars>
      </dgm:prSet>
      <dgm:spPr/>
      <dgm:t>
        <a:bodyPr/>
        <a:lstStyle/>
        <a:p>
          <a:endParaRPr lang="es-MX"/>
        </a:p>
      </dgm:t>
    </dgm:pt>
  </dgm:ptLst>
  <dgm:cxnLst>
    <dgm:cxn modelId="{A732746F-722E-AE4F-B58A-964B34B443C5}" type="presOf" srcId="{79F7C095-EDF8-471D-A198-5F386E2B754C}" destId="{AEC4AFC4-FFC0-4F93-999D-55EF6A9CCBDE}" srcOrd="0" destOrd="0" presId="urn:microsoft.com/office/officeart/2005/8/layout/arrow2"/>
    <dgm:cxn modelId="{7785DCB7-BBC2-4DE5-9AEC-D0BAF8F913CF}" srcId="{79F7C095-EDF8-471D-A198-5F386E2B754C}" destId="{3696BEDA-A735-47E5-A40C-3B4DD077873A}" srcOrd="0" destOrd="0" parTransId="{9B83E497-1456-4658-95C4-C7F9F7563FC5}" sibTransId="{B550DA1C-0869-4577-8A6E-4708866946FA}"/>
    <dgm:cxn modelId="{05622D00-B4E0-5C41-BAD1-835941132C79}" type="presOf" srcId="{806E071A-9C8B-4084-A7D6-E52D6CFACA16}" destId="{47556932-B598-4A43-9A70-F74C0C8BED89}" srcOrd="0" destOrd="0" presId="urn:microsoft.com/office/officeart/2005/8/layout/arrow2"/>
    <dgm:cxn modelId="{2AD9AE9E-F27E-3743-ABD3-9F3682B94A19}" type="presOf" srcId="{3696BEDA-A735-47E5-A40C-3B4DD077873A}" destId="{4E793721-F221-4F50-BAAF-9D1F9DFBEA58}" srcOrd="0" destOrd="0" presId="urn:microsoft.com/office/officeart/2005/8/layout/arrow2"/>
    <dgm:cxn modelId="{97B2E5F4-741E-42A2-9ED1-2FAF21687ABB}" srcId="{79F7C095-EDF8-471D-A198-5F386E2B754C}" destId="{806E071A-9C8B-4084-A7D6-E52D6CFACA16}" srcOrd="2" destOrd="0" parTransId="{486201F7-A435-4CCB-8368-824A81509C54}" sibTransId="{335FC0B0-E44E-46BB-AE09-BF052EB7DFD7}"/>
    <dgm:cxn modelId="{B8CC5754-4D8F-F749-9563-11657740B024}" type="presOf" srcId="{44066382-3D76-4871-B953-10A63E845B84}" destId="{7DD4EDB5-3A1F-471C-9D06-A79C4B54CC73}" srcOrd="0" destOrd="0" presId="urn:microsoft.com/office/officeart/2005/8/layout/arrow2"/>
    <dgm:cxn modelId="{28E82FBB-317F-44AE-8CFE-1F1ED7679D55}" srcId="{79F7C095-EDF8-471D-A198-5F386E2B754C}" destId="{44066382-3D76-4871-B953-10A63E845B84}" srcOrd="1" destOrd="0" parTransId="{BE91DFAC-2116-44AE-B3B7-C7C4B43AFAA1}" sibTransId="{265BB01B-FF43-44EE-9B1E-EBA326A2D04D}"/>
    <dgm:cxn modelId="{E9E49E6A-DF24-2941-87BF-22474D7B26B1}" type="presParOf" srcId="{AEC4AFC4-FFC0-4F93-999D-55EF6A9CCBDE}" destId="{1518EF1F-E8CB-4E17-ADB2-250BCC44AFCE}" srcOrd="0" destOrd="0" presId="urn:microsoft.com/office/officeart/2005/8/layout/arrow2"/>
    <dgm:cxn modelId="{9F881080-03F3-FD4F-9417-72AA0A829354}" type="presParOf" srcId="{AEC4AFC4-FFC0-4F93-999D-55EF6A9CCBDE}" destId="{C006DF5E-FD8C-400B-A32B-AC15F33BD842}" srcOrd="1" destOrd="0" presId="urn:microsoft.com/office/officeart/2005/8/layout/arrow2"/>
    <dgm:cxn modelId="{99CC82A3-4BD4-A54E-B725-C2ADFD99204D}" type="presParOf" srcId="{C006DF5E-FD8C-400B-A32B-AC15F33BD842}" destId="{68582C05-EB53-4D48-BEFF-AD8278D14156}" srcOrd="0" destOrd="0" presId="urn:microsoft.com/office/officeart/2005/8/layout/arrow2"/>
    <dgm:cxn modelId="{C8943960-9CBA-6340-8482-DEDA51CDE4AF}" type="presParOf" srcId="{C006DF5E-FD8C-400B-A32B-AC15F33BD842}" destId="{4E793721-F221-4F50-BAAF-9D1F9DFBEA58}" srcOrd="1" destOrd="0" presId="urn:microsoft.com/office/officeart/2005/8/layout/arrow2"/>
    <dgm:cxn modelId="{C2F62D78-61FC-3B4E-ACF9-8485EF497F77}" type="presParOf" srcId="{C006DF5E-FD8C-400B-A32B-AC15F33BD842}" destId="{CFB88158-BF12-4D42-A19E-1C5F0CEC4130}" srcOrd="2" destOrd="0" presId="urn:microsoft.com/office/officeart/2005/8/layout/arrow2"/>
    <dgm:cxn modelId="{0F139BB2-E0E4-E248-97C3-A5EA4F107650}" type="presParOf" srcId="{C006DF5E-FD8C-400B-A32B-AC15F33BD842}" destId="{7DD4EDB5-3A1F-471C-9D06-A79C4B54CC73}" srcOrd="3" destOrd="0" presId="urn:microsoft.com/office/officeart/2005/8/layout/arrow2"/>
    <dgm:cxn modelId="{CAE2EDEB-AEBF-9648-9FBF-862AC64C78BB}" type="presParOf" srcId="{C006DF5E-FD8C-400B-A32B-AC15F33BD842}" destId="{087B7301-B563-45DD-BF85-722006AD7CA4}" srcOrd="4" destOrd="0" presId="urn:microsoft.com/office/officeart/2005/8/layout/arrow2"/>
    <dgm:cxn modelId="{41BD3BED-D633-A240-BFE2-0E06A08B7006}" type="presParOf" srcId="{C006DF5E-FD8C-400B-A32B-AC15F33BD842}" destId="{47556932-B598-4A43-9A70-F74C0C8BED89}"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C5486D-E50E-4B2C-8BD6-D54684E58A43}" type="datetimeFigureOut">
              <a:rPr lang="es-MX" smtClean="0"/>
              <a:t>16/03/2018</a:t>
            </a:fld>
            <a:endParaRPr lang="es-MX"/>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726B27-B7D0-4874-AF03-5AED4FC50425}" type="slidenum">
              <a:rPr lang="es-MX" smtClean="0"/>
              <a:t>‹Nº›</a:t>
            </a:fld>
            <a:endParaRPr lang="es-MX"/>
          </a:p>
        </p:txBody>
      </p:sp>
    </p:spTree>
    <p:extLst>
      <p:ext uri="{BB962C8B-B14F-4D97-AF65-F5344CB8AC3E}">
        <p14:creationId xmlns:p14="http://schemas.microsoft.com/office/powerpoint/2010/main" val="1583535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6D7DF-88E6-4CDE-BDE0-89A55DAAD900}" type="datetimeFigureOut">
              <a:rPr lang="es-MX" smtClean="0"/>
              <a:t>16/03/2018</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8E998-341B-4FAE-A374-004E6AA329B7}" type="slidenum">
              <a:rPr lang="es-MX" smtClean="0"/>
              <a:t>‹Nº›</a:t>
            </a:fld>
            <a:endParaRPr lang="es-MX"/>
          </a:p>
        </p:txBody>
      </p:sp>
    </p:spTree>
    <p:extLst>
      <p:ext uri="{BB962C8B-B14F-4D97-AF65-F5344CB8AC3E}">
        <p14:creationId xmlns:p14="http://schemas.microsoft.com/office/powerpoint/2010/main" val="4190081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CA021CAB-72FB-4C02-BD5C-AC805251A3A9}"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3970343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259632" y="908720"/>
            <a:ext cx="6347713" cy="886745"/>
          </a:xfrm>
        </p:spPr>
        <p:txBody>
          <a:bodyPr/>
          <a:lstStyle>
            <a:lvl1pPr algn="ctr">
              <a:defRPr/>
            </a:lvl1pPr>
          </a:lstStyle>
          <a:p>
            <a:r>
              <a:rPr lang="es-ES" dirty="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dirty="0"/>
              <a:t>Editar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Date Placeholder 3"/>
          <p:cNvSpPr>
            <a:spLocks noGrp="1"/>
          </p:cNvSpPr>
          <p:nvPr>
            <p:ph type="dt" sz="half" idx="10"/>
          </p:nvPr>
        </p:nvSpPr>
        <p:spPr/>
        <p:txBody>
          <a:bodyPr/>
          <a:lstStyle/>
          <a:p>
            <a:fld id="{E9A69958-A496-4626-8C62-4EC6E5504390}"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48541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860400"/>
          </a:xfrm>
        </p:spPr>
        <p:txBody>
          <a:bodyPr anchor="t">
            <a:normAutofit/>
          </a:bodyPr>
          <a:lstStyle>
            <a:lvl1pPr marL="0" indent="0" algn="l">
              <a:buNone/>
              <a:defRPr sz="18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dirty="0"/>
              <a:t>Editar el estilo de texto del patrón</a:t>
            </a:r>
          </a:p>
        </p:txBody>
      </p:sp>
      <p:sp>
        <p:nvSpPr>
          <p:cNvPr id="4" name="Date Placeholder 3"/>
          <p:cNvSpPr>
            <a:spLocks noGrp="1"/>
          </p:cNvSpPr>
          <p:nvPr>
            <p:ph type="dt" sz="half" idx="10"/>
          </p:nvPr>
        </p:nvSpPr>
        <p:spPr/>
        <p:txBody>
          <a:bodyPr/>
          <a:lstStyle/>
          <a:p>
            <a:fld id="{9CC6AB9F-1479-4CF8-92F3-745A1616E433}"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1848113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75656" y="882459"/>
            <a:ext cx="6347714" cy="1320800"/>
          </a:xfrm>
        </p:spPr>
        <p:txBody>
          <a:bodyPr>
            <a:normAutofit/>
          </a:bodyPr>
          <a:lstStyle>
            <a:lvl1pPr>
              <a:defRPr sz="2800"/>
            </a:lvl1pPr>
          </a:lstStyle>
          <a:p>
            <a:r>
              <a:rPr lang="es-ES" dirty="0"/>
              <a:t>Haga clic para modificar el estilo de título del patrón</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720D067-0178-40B5-B4BD-90D5CC009ABD}" type="datetime1">
              <a:rPr lang="en-US" smtClean="0"/>
              <a:t>3/16/2018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2086604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03648" y="926416"/>
            <a:ext cx="6347713" cy="1320800"/>
          </a:xfrm>
        </p:spPr>
        <p:txBody>
          <a:bodyPr>
            <a:normAutofit/>
          </a:bodyPr>
          <a:lstStyle>
            <a:lvl1pPr>
              <a:defRPr sz="28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57A29CE-7167-4DF6-AD6F-B19917705D09}" type="datetime1">
              <a:rPr lang="en-US" smtClean="0"/>
              <a:t>3/16/2018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2696959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475656" y="908720"/>
            <a:ext cx="6347714" cy="1320800"/>
          </a:xfrm>
        </p:spPr>
        <p:txBody>
          <a:bodyPr>
            <a:normAutofit/>
          </a:bodyPr>
          <a:lstStyle>
            <a:lvl1pPr>
              <a:defRPr sz="2800"/>
            </a:lvl1pPr>
          </a:lstStyle>
          <a:p>
            <a:r>
              <a:rPr lang="es-ES" dirty="0"/>
              <a:t>Haga clic para modificar el estilo de título del patrón</a:t>
            </a:r>
            <a:endParaRPr lang="en-US" dirty="0"/>
          </a:p>
        </p:txBody>
      </p:sp>
      <p:sp>
        <p:nvSpPr>
          <p:cNvPr id="3" name="Date Placeholder 2"/>
          <p:cNvSpPr>
            <a:spLocks noGrp="1"/>
          </p:cNvSpPr>
          <p:nvPr>
            <p:ph type="dt" sz="half" idx="10"/>
          </p:nvPr>
        </p:nvSpPr>
        <p:spPr/>
        <p:txBody>
          <a:bodyPr/>
          <a:lstStyle/>
          <a:p>
            <a:fld id="{53759D00-5039-4823-B393-B967A8C09CAC}" type="datetime1">
              <a:rPr lang="en-US" smtClean="0"/>
              <a:t>3/16/2018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380447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5CFC88-2146-4BA4-8B9F-54AE6A1DA993}" type="datetime1">
              <a:rPr lang="en-US" smtClean="0"/>
              <a:t>3/16/2018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971868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667A6FE1-63FE-4CE5-886A-A200D8E3407C}" type="datetime1">
              <a:rPr lang="en-US" smtClean="0"/>
              <a:t>3/16/2018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3495238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90959E21-0F9A-4CBF-BF8A-61881D0F35FC}" type="datetime1">
              <a:rPr lang="en-US" smtClean="0"/>
              <a:t>3/16/2018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3941241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564503E0-C31C-4DEB-A91F-CC6C7C398784}"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2711177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93784C07-6BDA-4331-A5F5-4F5C51EEAEF4}"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19894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7D93DC9A-A698-4E73-8B0D-137AD6CDBA44}"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4262767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92CD498C-25F8-437E-8C86-27CA93061746}"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02155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6FBB6DA-A646-4EDE-83BE-49B8067090CA}"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256087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4855C4D-E240-481D-9E29-56AAC9F48E1C}"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347196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2B62C55-9F07-49C7-9924-2B74B6B0FCA8}" type="datetime1">
              <a:rPr lang="en-US" smtClean="0"/>
              <a:t>3/16/2018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476A20-58E5-4B4E-BF36-3118B19CFEDE}" type="slidenum">
              <a:rPr lang="en-US" smtClean="0"/>
              <a:t>‹Nº›</a:t>
            </a:fld>
            <a:endParaRPr lang="en-US" dirty="0"/>
          </a:p>
        </p:txBody>
      </p:sp>
    </p:spTree>
    <p:extLst>
      <p:ext uri="{BB962C8B-B14F-4D97-AF65-F5344CB8AC3E}">
        <p14:creationId xmlns:p14="http://schemas.microsoft.com/office/powerpoint/2010/main" val="214353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1873327" y="567311"/>
            <a:ext cx="6347713" cy="1320800"/>
          </a:xfrm>
          <a:prstGeom prst="rect">
            <a:avLst/>
          </a:prstGeom>
        </p:spPr>
        <p:txBody>
          <a:bodyPr vert="horz" lIns="91440" tIns="45720" rIns="91440" bIns="45720" rtlCol="0" anchor="t">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847A402-535E-4D1A-9AC9-DEC4E578E96F}" type="datetime1">
              <a:rPr lang="en-US" smtClean="0"/>
              <a:t>3/16/2018</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F476A20-58E5-4B4E-BF36-3118B19CFEDE}" type="slidenum">
              <a:rPr lang="en-US" smtClean="0"/>
              <a:t>‹Nº›</a:t>
            </a:fld>
            <a:endParaRPr lang="en-US" dirty="0"/>
          </a:p>
        </p:txBody>
      </p:sp>
      <p:pic>
        <p:nvPicPr>
          <p:cNvPr id="18" name="Imagen 1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323528" y="371538"/>
            <a:ext cx="1113246" cy="1113246"/>
          </a:xfrm>
          <a:prstGeom prst="rect">
            <a:avLst/>
          </a:prstGeom>
        </p:spPr>
      </p:pic>
    </p:spTree>
    <p:extLst>
      <p:ext uri="{BB962C8B-B14F-4D97-AF65-F5344CB8AC3E}">
        <p14:creationId xmlns:p14="http://schemas.microsoft.com/office/powerpoint/2010/main" val="178886698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ftr="0"/>
  <p:txStyles>
    <p:titleStyle>
      <a:lvl1pPr algn="l" defTabSz="457200" rtl="0" eaLnBrk="1" latinLnBrk="0" hangingPunct="1">
        <a:spcBef>
          <a:spcPct val="0"/>
        </a:spcBef>
        <a:buNone/>
        <a:defRPr sz="3200" kern="1200">
          <a:solidFill>
            <a:srgbClr val="932313"/>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www.oas.org/es/estados_miembros/default.asp" TargetMode="External"/><Relationship Id="rId7" Type="http://schemas.openxmlformats.org/officeDocument/2006/relationships/image" Target="../media/image7.png"/><Relationship Id="rId2"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www.virtualeduca.org/benefactores_instituciones_colaboradoras.htm" TargetMode="External"/><Relationship Id="rId4" Type="http://schemas.openxmlformats.org/officeDocument/2006/relationships/image" Target="../media/image5.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eceseli.cuaed.unam.mx/" TargetMode="External"/><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utpl.edu.ec/webutpl/index.php/instituto_latinoamericano_y_del_caribe_de_calidad_en_educacion_superior_a_distancia.html" TargetMode="External"/><Relationship Id="rId7"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tiff"/><Relationship Id="rId4" Type="http://schemas.openxmlformats.org/officeDocument/2006/relationships/image" Target="../media/image13.png"/><Relationship Id="rId9"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19.tif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9.tiff"/><Relationship Id="rId5" Type="http://schemas.openxmlformats.org/officeDocument/2006/relationships/image" Target="../media/image22.emf"/><Relationship Id="rId4" Type="http://schemas.openxmlformats.org/officeDocument/2006/relationships/package" Target="../embeddings/Documento_de_Microsoft_Word1.docx"/></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9.tiff"/></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tiff"/></Relationships>
</file>

<file path=ppt/slides/_rels/slide24.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hyperlink" Target="https://www.youtube.com/watch?v=5IykRT-Dof4" TargetMode="External"/><Relationship Id="rId1" Type="http://schemas.openxmlformats.org/officeDocument/2006/relationships/slideLayout" Target="../slideLayouts/slideLayout1.xml"/><Relationship Id="rId5" Type="http://schemas.openxmlformats.org/officeDocument/2006/relationships/image" Target="../media/image37.tiff"/><Relationship Id="rId4" Type="http://schemas.openxmlformats.org/officeDocument/2006/relationships/image" Target="../media/image36.tiff"/></Relationships>
</file>

<file path=ppt/slides/_rels/slide26.xml.rels><?xml version="1.0" encoding="UTF-8" standalone="yes"?>
<Relationships xmlns="http://schemas.openxmlformats.org/package/2006/relationships"><Relationship Id="rId3" Type="http://schemas.openxmlformats.org/officeDocument/2006/relationships/hyperlink" Target="mailto:manuel.morenoc7@gmail.com" TargetMode="External"/><Relationship Id="rId2" Type="http://schemas.openxmlformats.org/officeDocument/2006/relationships/hyperlink" Target="mailto:Francisco_cervantes@cuaed.unam.mx"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475656" y="4869160"/>
            <a:ext cx="5040560" cy="956179"/>
          </a:xfrm>
        </p:spPr>
        <p:txBody>
          <a:bodyPr>
            <a:noAutofit/>
          </a:bodyPr>
          <a:lstStyle/>
          <a:p>
            <a:pPr algn="ctr">
              <a:lnSpc>
                <a:spcPct val="80000"/>
              </a:lnSpc>
            </a:pPr>
            <a:r>
              <a:rPr lang="es-ES_tradnl" sz="3200" dirty="0">
                <a:solidFill>
                  <a:srgbClr val="802626"/>
                </a:solidFill>
              </a:rPr>
              <a:t>Francisco Cervantes Pérez y Manuel Moreno Castañeda</a:t>
            </a:r>
          </a:p>
        </p:txBody>
      </p:sp>
      <p:sp>
        <p:nvSpPr>
          <p:cNvPr id="4" name="CuadroTexto 3"/>
          <p:cNvSpPr txBox="1"/>
          <p:nvPr/>
        </p:nvSpPr>
        <p:spPr>
          <a:xfrm>
            <a:off x="7314844" y="6488668"/>
            <a:ext cx="1800200" cy="369332"/>
          </a:xfrm>
          <a:prstGeom prst="rect">
            <a:avLst/>
          </a:prstGeom>
          <a:noFill/>
        </p:spPr>
        <p:txBody>
          <a:bodyPr wrap="square" rtlCol="0">
            <a:spAutoFit/>
          </a:bodyPr>
          <a:lstStyle/>
          <a:p>
            <a:r>
              <a:rPr lang="es-MX" b="1"/>
              <a:t>Marzo 2018</a:t>
            </a:r>
          </a:p>
        </p:txBody>
      </p:sp>
      <p:sp>
        <p:nvSpPr>
          <p:cNvPr id="7" name="6 Marcador de número de diapositiva"/>
          <p:cNvSpPr>
            <a:spLocks noGrp="1"/>
          </p:cNvSpPr>
          <p:nvPr>
            <p:ph type="sldNum" sz="quarter" idx="12"/>
          </p:nvPr>
        </p:nvSpPr>
        <p:spPr/>
        <p:txBody>
          <a:bodyPr/>
          <a:lstStyle/>
          <a:p>
            <a:fld id="{EF476A20-58E5-4B4E-BF36-3118B19CFEDE}" type="slidenum">
              <a:rPr lang="en-US" smtClean="0"/>
              <a:t>1</a:t>
            </a:fld>
            <a:endParaRPr lang="en-US" dirty="0"/>
          </a:p>
        </p:txBody>
      </p:sp>
      <p:pic>
        <p:nvPicPr>
          <p:cNvPr id="8" name="Imagen 7">
            <a:extLst>
              <a:ext uri="{FF2B5EF4-FFF2-40B4-BE49-F238E27FC236}">
                <a16:creationId xmlns:a16="http://schemas.microsoft.com/office/drawing/2014/main" xmlns="" id="{FEE13D90-50FC-E042-AB6A-D6B36C05F6BD}"/>
              </a:ext>
            </a:extLst>
          </p:cNvPr>
          <p:cNvPicPr>
            <a:picLocks noChangeAspect="1"/>
          </p:cNvPicPr>
          <p:nvPr/>
        </p:nvPicPr>
        <p:blipFill>
          <a:blip r:embed="rId2"/>
          <a:stretch>
            <a:fillRect/>
          </a:stretch>
        </p:blipFill>
        <p:spPr>
          <a:xfrm>
            <a:off x="1043608" y="1268760"/>
            <a:ext cx="5913706" cy="2304256"/>
          </a:xfrm>
          <a:prstGeom prst="rect">
            <a:avLst/>
          </a:prstGeom>
        </p:spPr>
      </p:pic>
      <p:pic>
        <p:nvPicPr>
          <p:cNvPr id="9" name="Imagen 8">
            <a:extLst>
              <a:ext uri="{FF2B5EF4-FFF2-40B4-BE49-F238E27FC236}">
                <a16:creationId xmlns:a16="http://schemas.microsoft.com/office/drawing/2014/main" xmlns="" id="{93E0F729-F8D8-3B43-8138-87231CFC3A07}"/>
              </a:ext>
            </a:extLst>
          </p:cNvPr>
          <p:cNvPicPr/>
          <p:nvPr/>
        </p:nvPicPr>
        <p:blipFill rotWithShape="1">
          <a:blip r:embed="rId3" cstate="print">
            <a:extLst>
              <a:ext uri="{28A0092B-C50C-407E-A947-70E740481C1C}">
                <a14:useLocalDpi xmlns:a14="http://schemas.microsoft.com/office/drawing/2010/main" val="0"/>
              </a:ext>
            </a:extLst>
          </a:blip>
          <a:srcRect l="4592" t="20797" r="5431" b="21684"/>
          <a:stretch/>
        </p:blipFill>
        <p:spPr bwMode="auto">
          <a:xfrm>
            <a:off x="2771800" y="28517"/>
            <a:ext cx="2709442" cy="880203"/>
          </a:xfrm>
          <a:prstGeom prst="rect">
            <a:avLst/>
          </a:prstGeom>
          <a:noFill/>
          <a:ln>
            <a:noFill/>
          </a:ln>
          <a:extLst>
            <a:ext uri="{53640926-AAD7-44D8-BBD7-CCE9431645EC}">
              <a14:shadowObscured xmlns:a14="http://schemas.microsoft.com/office/drawing/2010/main"/>
            </a:ext>
          </a:extLst>
        </p:spPr>
      </p:pic>
      <p:sp>
        <p:nvSpPr>
          <p:cNvPr id="2" name="1 Título"/>
          <p:cNvSpPr>
            <a:spLocks noGrp="1"/>
          </p:cNvSpPr>
          <p:nvPr>
            <p:ph type="ctrTitle"/>
          </p:nvPr>
        </p:nvSpPr>
        <p:spPr>
          <a:xfrm>
            <a:off x="323528" y="2852936"/>
            <a:ext cx="7416824" cy="1852133"/>
          </a:xfrm>
        </p:spPr>
        <p:txBody>
          <a:bodyPr>
            <a:normAutofit/>
          </a:bodyPr>
          <a:lstStyle/>
          <a:p>
            <a:pPr algn="ctr"/>
            <a:r>
              <a:rPr lang="es-ES_tradnl" sz="3600" dirty="0">
                <a:solidFill>
                  <a:srgbClr val="932313"/>
                </a:solidFill>
                <a:effectLst>
                  <a:outerShdw blurRad="38100" dist="38100" dir="2700000" algn="tl">
                    <a:srgbClr val="000000">
                      <a:alpha val="43137"/>
                    </a:srgbClr>
                  </a:outerShdw>
                </a:effectLst>
              </a:rPr>
              <a:t>ECESELI: Proyecto latinoamericano para la internacionalización vía la educación superior en línea</a:t>
            </a:r>
            <a:endParaRPr lang="es-ES_tradnl" sz="4000" dirty="0"/>
          </a:p>
        </p:txBody>
      </p:sp>
      <p:sp>
        <p:nvSpPr>
          <p:cNvPr id="10" name="Rectángulo 9">
            <a:extLst>
              <a:ext uri="{FF2B5EF4-FFF2-40B4-BE49-F238E27FC236}">
                <a16:creationId xmlns:a16="http://schemas.microsoft.com/office/drawing/2014/main" xmlns="" id="{C5488FA2-1134-4F42-A2D1-287807510E68}"/>
              </a:ext>
            </a:extLst>
          </p:cNvPr>
          <p:cNvSpPr/>
          <p:nvPr/>
        </p:nvSpPr>
        <p:spPr>
          <a:xfrm rot="20016543">
            <a:off x="815391" y="1663184"/>
            <a:ext cx="3153243" cy="350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589278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1118205" y="675917"/>
            <a:ext cx="6120680" cy="1096899"/>
          </a:xfrm>
        </p:spPr>
        <p:txBody>
          <a:bodyPr>
            <a:normAutofit/>
          </a:bodyPr>
          <a:lstStyle/>
          <a:p>
            <a:pPr algn="just"/>
            <a:r>
              <a:rPr lang="es-MX" sz="3200">
                <a:solidFill>
                  <a:srgbClr val="932313"/>
                </a:solidFill>
                <a:effectLst>
                  <a:outerShdw blurRad="38100" dist="38100" dir="2700000" algn="tl">
                    <a:srgbClr val="000000">
                      <a:alpha val="43137"/>
                    </a:srgbClr>
                  </a:outerShdw>
                </a:effectLst>
              </a:rPr>
              <a:t>Ámbitos de colaboración académica</a:t>
            </a:r>
            <a:endParaRPr lang="en-US" sz="3200" dirty="0">
              <a:solidFill>
                <a:srgbClr val="932313"/>
              </a:solidFill>
              <a:effectLst>
                <a:outerShdw blurRad="38100" dist="38100" dir="2700000" algn="tl">
                  <a:srgbClr val="000000">
                    <a:alpha val="43137"/>
                  </a:srgbClr>
                </a:outerShdw>
              </a:effectLst>
            </a:endParaRPr>
          </a:p>
        </p:txBody>
      </p:sp>
      <p:sp>
        <p:nvSpPr>
          <p:cNvPr id="3" name="2 CuadroTexto"/>
          <p:cNvSpPr txBox="1"/>
          <p:nvPr/>
        </p:nvSpPr>
        <p:spPr>
          <a:xfrm>
            <a:off x="2339752" y="1802435"/>
            <a:ext cx="3605474" cy="523220"/>
          </a:xfrm>
          <a:prstGeom prst="rect">
            <a:avLst/>
          </a:prstGeom>
          <a:noFill/>
        </p:spPr>
        <p:txBody>
          <a:bodyPr wrap="none" rtlCol="0">
            <a:spAutoFit/>
          </a:bodyPr>
          <a:lstStyle/>
          <a:p>
            <a:r>
              <a:rPr lang="es-MX" sz="2800">
                <a:solidFill>
                  <a:srgbClr val="932313"/>
                </a:solidFill>
              </a:rPr>
              <a:t>Instituciones educativas</a:t>
            </a:r>
            <a:endParaRPr lang="en-US" sz="2800" dirty="0">
              <a:solidFill>
                <a:srgbClr val="932313"/>
              </a:solidFill>
            </a:endParaRPr>
          </a:p>
        </p:txBody>
      </p:sp>
      <p:sp>
        <p:nvSpPr>
          <p:cNvPr id="8" name="7 CuadroTexto"/>
          <p:cNvSpPr txBox="1"/>
          <p:nvPr/>
        </p:nvSpPr>
        <p:spPr>
          <a:xfrm>
            <a:off x="2474704" y="1412776"/>
            <a:ext cx="3326552" cy="523220"/>
          </a:xfrm>
          <a:prstGeom prst="rect">
            <a:avLst/>
          </a:prstGeom>
          <a:noFill/>
        </p:spPr>
        <p:txBody>
          <a:bodyPr wrap="none" rtlCol="0">
            <a:spAutoFit/>
          </a:bodyPr>
          <a:lstStyle/>
          <a:p>
            <a:r>
              <a:rPr lang="es-MX" sz="2800">
                <a:solidFill>
                  <a:srgbClr val="932313"/>
                </a:solidFill>
              </a:rPr>
              <a:t>Gobiernos nacionales</a:t>
            </a:r>
            <a:endParaRPr lang="en-US" sz="2800" dirty="0">
              <a:solidFill>
                <a:srgbClr val="932313"/>
              </a:solidFill>
            </a:endParaRPr>
          </a:p>
        </p:txBody>
      </p:sp>
      <p:sp>
        <p:nvSpPr>
          <p:cNvPr id="9" name="8 CuadroTexto"/>
          <p:cNvSpPr txBox="1"/>
          <p:nvPr/>
        </p:nvSpPr>
        <p:spPr>
          <a:xfrm>
            <a:off x="5037370" y="2780928"/>
            <a:ext cx="1739194" cy="523220"/>
          </a:xfrm>
          <a:prstGeom prst="rect">
            <a:avLst/>
          </a:prstGeom>
          <a:noFill/>
        </p:spPr>
        <p:txBody>
          <a:bodyPr wrap="none" rtlCol="0">
            <a:spAutoFit/>
          </a:bodyPr>
          <a:lstStyle/>
          <a:p>
            <a:r>
              <a:rPr lang="es-MX" sz="2800">
                <a:solidFill>
                  <a:srgbClr val="932313"/>
                </a:solidFill>
              </a:rPr>
              <a:t>Profesores</a:t>
            </a:r>
            <a:endParaRPr lang="en-US" sz="2800" dirty="0">
              <a:solidFill>
                <a:srgbClr val="932313"/>
              </a:solidFill>
            </a:endParaRPr>
          </a:p>
        </p:txBody>
      </p:sp>
      <p:sp>
        <p:nvSpPr>
          <p:cNvPr id="10" name="9 CuadroTexto"/>
          <p:cNvSpPr txBox="1"/>
          <p:nvPr/>
        </p:nvSpPr>
        <p:spPr>
          <a:xfrm>
            <a:off x="1587561" y="2783925"/>
            <a:ext cx="1925527" cy="523220"/>
          </a:xfrm>
          <a:prstGeom prst="rect">
            <a:avLst/>
          </a:prstGeom>
          <a:noFill/>
        </p:spPr>
        <p:txBody>
          <a:bodyPr wrap="none" rtlCol="0">
            <a:spAutoFit/>
          </a:bodyPr>
          <a:lstStyle/>
          <a:p>
            <a:r>
              <a:rPr lang="es-MX" sz="2800">
                <a:solidFill>
                  <a:srgbClr val="932313"/>
                </a:solidFill>
              </a:rPr>
              <a:t>Estudiantes </a:t>
            </a:r>
            <a:endParaRPr lang="en-US" sz="2800" dirty="0">
              <a:solidFill>
                <a:srgbClr val="932313"/>
              </a:solidFill>
            </a:endParaRPr>
          </a:p>
        </p:txBody>
      </p:sp>
      <p:sp>
        <p:nvSpPr>
          <p:cNvPr id="11" name="10 CuadroTexto"/>
          <p:cNvSpPr txBox="1"/>
          <p:nvPr/>
        </p:nvSpPr>
        <p:spPr>
          <a:xfrm>
            <a:off x="2395051" y="2162475"/>
            <a:ext cx="3487558" cy="523220"/>
          </a:xfrm>
          <a:prstGeom prst="rect">
            <a:avLst/>
          </a:prstGeom>
          <a:noFill/>
        </p:spPr>
        <p:txBody>
          <a:bodyPr wrap="none" rtlCol="0">
            <a:spAutoFit/>
          </a:bodyPr>
          <a:lstStyle/>
          <a:p>
            <a:r>
              <a:rPr lang="es-MX" sz="2800">
                <a:solidFill>
                  <a:srgbClr val="932313"/>
                </a:solidFill>
              </a:rPr>
              <a:t>Programas académicos</a:t>
            </a:r>
            <a:endParaRPr lang="en-US" sz="2800" dirty="0">
              <a:solidFill>
                <a:srgbClr val="932313"/>
              </a:solidFill>
            </a:endParaRPr>
          </a:p>
        </p:txBody>
      </p:sp>
      <p:sp>
        <p:nvSpPr>
          <p:cNvPr id="4" name="3 CuadroTexto"/>
          <p:cNvSpPr txBox="1"/>
          <p:nvPr/>
        </p:nvSpPr>
        <p:spPr>
          <a:xfrm>
            <a:off x="251520" y="3501008"/>
            <a:ext cx="7848872" cy="3847207"/>
          </a:xfrm>
          <a:prstGeom prst="rect">
            <a:avLst/>
          </a:prstGeom>
          <a:noFill/>
        </p:spPr>
        <p:txBody>
          <a:bodyPr wrap="square" rtlCol="0">
            <a:spAutoFit/>
          </a:bodyPr>
          <a:lstStyle/>
          <a:p>
            <a:pPr marL="342900" indent="-342900">
              <a:buFont typeface="Wingdings" panose="05000000000000000000" pitchFamily="2" charset="2"/>
              <a:buChar char="ü"/>
            </a:pPr>
            <a:r>
              <a:rPr lang="es-MX" sz="2800">
                <a:solidFill>
                  <a:srgbClr val="932313"/>
                </a:solidFill>
              </a:rPr>
              <a:t>No siempre unos vinculados a otros, incluso en ocasiones parecen separarlos capas impermeables</a:t>
            </a:r>
          </a:p>
          <a:p>
            <a:pPr marL="342900" indent="-342900">
              <a:buFont typeface="Wingdings" panose="05000000000000000000" pitchFamily="2" charset="2"/>
              <a:buChar char="ü"/>
            </a:pPr>
            <a:r>
              <a:rPr lang="es-MX" sz="2800">
                <a:solidFill>
                  <a:srgbClr val="932313"/>
                </a:solidFill>
              </a:rPr>
              <a:t>En la medida que sube la cúpula del poder, se incrementa la tramitología</a:t>
            </a:r>
          </a:p>
          <a:p>
            <a:pPr marL="342900" indent="-342900">
              <a:buFont typeface="Wingdings" panose="05000000000000000000" pitchFamily="2" charset="2"/>
              <a:buChar char="ü"/>
            </a:pPr>
            <a:r>
              <a:rPr lang="es-MX" sz="2800">
                <a:solidFill>
                  <a:srgbClr val="932313"/>
                </a:solidFill>
              </a:rPr>
              <a:t>Las relaciones académicas personales se facilitan e incrementan con las redes sociales digitales; sin que necesariamente se oficialicen</a:t>
            </a:r>
            <a:endParaRPr lang="es-MX" sz="3200">
              <a:solidFill>
                <a:srgbClr val="932313"/>
              </a:solidFill>
            </a:endParaRPr>
          </a:p>
          <a:p>
            <a:pPr marL="342900" indent="-342900">
              <a:buFont typeface="Wingdings" panose="05000000000000000000" pitchFamily="2" charset="2"/>
              <a:buChar char="ü"/>
            </a:pPr>
            <a:endParaRPr lang="es-MX" sz="2400">
              <a:solidFill>
                <a:srgbClr val="932313"/>
              </a:solidFill>
            </a:endParaRPr>
          </a:p>
          <a:p>
            <a:pPr marL="342900" indent="-342900">
              <a:buFont typeface="Wingdings" panose="05000000000000000000" pitchFamily="2" charset="2"/>
              <a:buChar char="ü"/>
            </a:pPr>
            <a:endParaRPr lang="en-US" sz="2400" dirty="0">
              <a:solidFill>
                <a:srgbClr val="932313"/>
              </a:solidFill>
            </a:endParaRPr>
          </a:p>
        </p:txBody>
      </p:sp>
    </p:spTree>
    <p:extLst>
      <p:ext uri="{BB962C8B-B14F-4D97-AF65-F5344CB8AC3E}">
        <p14:creationId xmlns:p14="http://schemas.microsoft.com/office/powerpoint/2010/main" val="280121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539552" y="1700808"/>
            <a:ext cx="6984776" cy="4752528"/>
          </a:xfrm>
        </p:spPr>
        <p:txBody>
          <a:bodyPr>
            <a:noAutofit/>
          </a:bodyPr>
          <a:lstStyle/>
          <a:p>
            <a:pPr lvl="0" algn="just"/>
            <a:r>
              <a:rPr lang="es-MX" sz="2800">
                <a:solidFill>
                  <a:srgbClr val="932313"/>
                </a:solidFill>
              </a:rPr>
              <a:t>Instituciones transnacionales (Transfronterizas)</a:t>
            </a:r>
          </a:p>
          <a:p>
            <a:pPr lvl="0" algn="just"/>
            <a:endParaRPr lang="es-MX" sz="1000">
              <a:solidFill>
                <a:srgbClr val="932313"/>
              </a:solidFill>
            </a:endParaRPr>
          </a:p>
          <a:p>
            <a:pPr lvl="0" algn="just"/>
            <a:r>
              <a:rPr lang="es-MX" sz="2800">
                <a:solidFill>
                  <a:srgbClr val="932313"/>
                </a:solidFill>
              </a:rPr>
              <a:t>Intercambio de profesores</a:t>
            </a:r>
            <a:endParaRPr lang="en-US" sz="2800" dirty="0">
              <a:solidFill>
                <a:srgbClr val="932313"/>
              </a:solidFill>
            </a:endParaRPr>
          </a:p>
          <a:p>
            <a:pPr lvl="0" algn="just"/>
            <a:endParaRPr lang="es-MX" sz="1000">
              <a:solidFill>
                <a:srgbClr val="932313"/>
              </a:solidFill>
            </a:endParaRPr>
          </a:p>
          <a:p>
            <a:pPr lvl="0" algn="just"/>
            <a:r>
              <a:rPr lang="es-MX" sz="2800">
                <a:solidFill>
                  <a:srgbClr val="932313"/>
                </a:solidFill>
              </a:rPr>
              <a:t>Programas académicos compartidos. </a:t>
            </a:r>
          </a:p>
          <a:p>
            <a:pPr lvl="0" algn="just"/>
            <a:endParaRPr lang="en-US" sz="1000" dirty="0">
              <a:solidFill>
                <a:srgbClr val="932313"/>
              </a:solidFill>
            </a:endParaRPr>
          </a:p>
          <a:p>
            <a:pPr lvl="0" algn="just"/>
            <a:r>
              <a:rPr lang="es-MX" sz="2800">
                <a:solidFill>
                  <a:srgbClr val="932313"/>
                </a:solidFill>
              </a:rPr>
              <a:t>Eventos conjuntos</a:t>
            </a:r>
          </a:p>
          <a:p>
            <a:pPr lvl="0" algn="just"/>
            <a:endParaRPr lang="es-MX" sz="1000">
              <a:solidFill>
                <a:srgbClr val="932313"/>
              </a:solidFill>
            </a:endParaRPr>
          </a:p>
          <a:p>
            <a:pPr lvl="0" algn="just"/>
            <a:r>
              <a:rPr lang="es-MX" sz="2800">
                <a:solidFill>
                  <a:srgbClr val="932313"/>
                </a:solidFill>
              </a:rPr>
              <a:t>Internacionalización del curriculum</a:t>
            </a:r>
          </a:p>
          <a:p>
            <a:pPr lvl="0" algn="just"/>
            <a:endParaRPr lang="en-US" sz="1000" dirty="0">
              <a:solidFill>
                <a:srgbClr val="932313"/>
              </a:solidFill>
            </a:endParaRPr>
          </a:p>
          <a:p>
            <a:pPr lvl="0" algn="just"/>
            <a:r>
              <a:rPr lang="es-MX" sz="2800">
                <a:solidFill>
                  <a:srgbClr val="932313"/>
                </a:solidFill>
              </a:rPr>
              <a:t>Atención a migrantes</a:t>
            </a:r>
          </a:p>
          <a:p>
            <a:pPr lvl="0" algn="just"/>
            <a:endParaRPr lang="en-US" sz="2800" dirty="0">
              <a:solidFill>
                <a:srgbClr val="932313"/>
              </a:solidFill>
            </a:endParaRPr>
          </a:p>
          <a:p>
            <a:pPr lvl="0" algn="just"/>
            <a:r>
              <a:rPr lang="es-MX" sz="2800">
                <a:solidFill>
                  <a:srgbClr val="932313"/>
                </a:solidFill>
              </a:rPr>
              <a:t>Acervos compartidos</a:t>
            </a:r>
          </a:p>
          <a:p>
            <a:pPr lvl="0" algn="just"/>
            <a:endParaRPr lang="es-MX" sz="2800">
              <a:solidFill>
                <a:srgbClr val="932313"/>
              </a:solidFill>
            </a:endParaRPr>
          </a:p>
          <a:p>
            <a:pPr lvl="0" algn="just"/>
            <a:r>
              <a:rPr lang="es-MX" sz="2800">
                <a:solidFill>
                  <a:srgbClr val="932313"/>
                </a:solidFill>
              </a:rPr>
              <a:t>Redes de estudiantes y profesores</a:t>
            </a:r>
            <a:endParaRPr lang="en-US" sz="2800" dirty="0">
              <a:solidFill>
                <a:srgbClr val="932313"/>
              </a:solidFill>
            </a:endParaRPr>
          </a:p>
          <a:p>
            <a:endParaRPr lang="en-US" sz="2800" dirty="0">
              <a:solidFill>
                <a:srgbClr val="932313"/>
              </a:solidFill>
              <a:effectLst>
                <a:outerShdw blurRad="38100" dist="38100" dir="2700000" algn="tl">
                  <a:srgbClr val="000000">
                    <a:alpha val="43137"/>
                  </a:srgbClr>
                </a:outerShdw>
              </a:effectLst>
            </a:endParaRPr>
          </a:p>
        </p:txBody>
      </p:sp>
      <p:sp>
        <p:nvSpPr>
          <p:cNvPr id="7" name="6 CuadroTexto"/>
          <p:cNvSpPr txBox="1"/>
          <p:nvPr/>
        </p:nvSpPr>
        <p:spPr>
          <a:xfrm>
            <a:off x="2051720" y="755993"/>
            <a:ext cx="4680520" cy="584775"/>
          </a:xfrm>
          <a:prstGeom prst="rect">
            <a:avLst/>
          </a:prstGeom>
          <a:noFill/>
        </p:spPr>
        <p:txBody>
          <a:bodyPr wrap="square" rtlCol="0">
            <a:spAutoFit/>
          </a:bodyPr>
          <a:lstStyle/>
          <a:p>
            <a:r>
              <a:rPr lang="es-MX" sz="3200">
                <a:solidFill>
                  <a:srgbClr val="932313"/>
                </a:solidFill>
                <a:effectLst>
                  <a:outerShdw blurRad="38100" dist="38100" dir="2700000" algn="tl">
                    <a:srgbClr val="000000">
                      <a:alpha val="43137"/>
                    </a:srgbClr>
                  </a:outerShdw>
                </a:effectLst>
              </a:rPr>
              <a:t>Panorama internacional</a:t>
            </a:r>
            <a:endParaRPr lang="en-US" sz="3200" dirty="0">
              <a:solidFill>
                <a:srgbClr val="93231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6889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1944216"/>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755576" y="676317"/>
            <a:ext cx="6480720" cy="1096499"/>
          </a:xfrm>
        </p:spPr>
        <p:txBody>
          <a:bodyPr>
            <a:normAutofit/>
          </a:bodyPr>
          <a:lstStyle/>
          <a:p>
            <a:pPr algn="ctr"/>
            <a:r>
              <a:rPr lang="es-MX" sz="2800">
                <a:solidFill>
                  <a:srgbClr val="932313"/>
                </a:solidFill>
                <a:effectLst>
                  <a:outerShdw blurRad="38100" dist="38100" dir="2700000" algn="tl">
                    <a:srgbClr val="000000">
                      <a:alpha val="43137"/>
                    </a:srgbClr>
                  </a:outerShdw>
                </a:effectLst>
              </a:rPr>
              <a:t>Asociaciones de IES que ofrecen programas en EVAD</a:t>
            </a:r>
            <a:r>
              <a:rPr lang="es-MX" sz="2800">
                <a:solidFill>
                  <a:srgbClr val="932313"/>
                </a:solidFill>
                <a:effectLst>
                  <a:outerShdw blurRad="38100" dist="38100" dir="2700000" algn="tl">
                    <a:srgbClr val="000000">
                      <a:alpha val="43137"/>
                    </a:srgbClr>
                  </a:outerShdw>
                </a:effectLst>
                <a:sym typeface="Symbol"/>
              </a:rPr>
              <a:t></a:t>
            </a:r>
            <a:endParaRPr lang="en-US" sz="2800" dirty="0">
              <a:solidFill>
                <a:srgbClr val="932313"/>
              </a:solidFill>
              <a:effectLst>
                <a:outerShdw blurRad="38100" dist="38100" dir="2700000" algn="tl">
                  <a:srgbClr val="000000">
                    <a:alpha val="43137"/>
                  </a:srgbClr>
                </a:outerShdw>
              </a:effectLst>
            </a:endParaRPr>
          </a:p>
        </p:txBody>
      </p:sp>
      <p:sp>
        <p:nvSpPr>
          <p:cNvPr id="9" name="Content Placeholder 2"/>
          <p:cNvSpPr txBox="1">
            <a:spLocks/>
          </p:cNvSpPr>
          <p:nvPr/>
        </p:nvSpPr>
        <p:spPr bwMode="auto">
          <a:xfrm>
            <a:off x="467544" y="2204864"/>
            <a:ext cx="7128792"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marL="0" indent="0" algn="ctr">
              <a:buClr>
                <a:srgbClr val="682832"/>
              </a:buClr>
              <a:buNone/>
            </a:pPr>
            <a:r>
              <a:rPr lang="es-MX" altLang="en-US" sz="3600" dirty="0">
                <a:solidFill>
                  <a:srgbClr val="932313"/>
                </a:solidFill>
                <a:effectLst>
                  <a:outerShdw blurRad="38100" dist="38100" dir="2700000" algn="tl">
                    <a:srgbClr val="000000">
                      <a:alpha val="43137"/>
                    </a:srgbClr>
                  </a:outerShdw>
                </a:effectLst>
              </a:rPr>
              <a:t>ALIANZA, </a:t>
            </a:r>
            <a:r>
              <a:rPr lang="es-MX" altLang="en-US" sz="3600" dirty="0">
                <a:solidFill>
                  <a:srgbClr val="FF0000"/>
                </a:solidFill>
                <a:effectLst>
                  <a:outerShdw blurRad="38100" dist="38100" dir="2700000" algn="tl">
                    <a:srgbClr val="000000">
                      <a:alpha val="43137"/>
                    </a:srgbClr>
                  </a:outerShdw>
                </a:effectLst>
              </a:rPr>
              <a:t>CIIEAD,</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00B050"/>
                </a:solidFill>
                <a:effectLst>
                  <a:outerShdw blurRad="38100" dist="38100" dir="2700000" algn="tl">
                    <a:srgbClr val="000000">
                      <a:alpha val="43137"/>
                    </a:srgbClr>
                  </a:outerShdw>
                </a:effectLst>
              </a:rPr>
              <a:t>AMPEAD</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00B0F0"/>
                </a:solidFill>
                <a:effectLst>
                  <a:outerShdw blurRad="38100" dist="38100" dir="2700000" algn="tl">
                    <a:srgbClr val="000000">
                      <a:alpha val="43137"/>
                    </a:srgbClr>
                  </a:outerShdw>
                </a:effectLst>
              </a:rPr>
              <a:t>AMECYD</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00B050"/>
                </a:solidFill>
                <a:effectLst>
                  <a:outerShdw blurRad="38100" dist="38100" dir="2700000" algn="tl">
                    <a:srgbClr val="000000">
                      <a:alpha val="43137"/>
                    </a:srgbClr>
                  </a:outerShdw>
                </a:effectLst>
              </a:rPr>
              <a:t>ECOESAD</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00B0F0"/>
                </a:solidFill>
                <a:effectLst>
                  <a:outerShdw blurRad="38100" dist="38100" dir="2700000" algn="tl">
                    <a:srgbClr val="000000">
                      <a:alpha val="43137"/>
                    </a:srgbClr>
                  </a:outerShdw>
                </a:effectLst>
              </a:rPr>
              <a:t>REDLAED</a:t>
            </a:r>
            <a:r>
              <a:rPr lang="es-MX" altLang="en-US" sz="3600" dirty="0">
                <a:solidFill>
                  <a:srgbClr val="932313"/>
                </a:solidFill>
                <a:effectLst>
                  <a:outerShdw blurRad="38100" dist="38100" dir="2700000" algn="tl">
                    <a:srgbClr val="000000">
                      <a:alpha val="43137"/>
                    </a:srgbClr>
                  </a:outerShdw>
                </a:effectLst>
              </a:rPr>
              <a:t>, CREAD, </a:t>
            </a:r>
            <a:r>
              <a:rPr lang="es-MX" altLang="en-US" sz="3600" dirty="0">
                <a:solidFill>
                  <a:srgbClr val="FF0000"/>
                </a:solidFill>
                <a:effectLst>
                  <a:outerShdw blurRad="38100" dist="38100" dir="2700000" algn="tl">
                    <a:srgbClr val="000000">
                      <a:alpha val="43137"/>
                    </a:srgbClr>
                  </a:outerShdw>
                </a:effectLst>
              </a:rPr>
              <a:t>REDYR</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FF0000"/>
                </a:solidFill>
                <a:effectLst>
                  <a:outerShdw blurRad="38100" dist="38100" dir="2700000" algn="tl">
                    <a:srgbClr val="000000">
                      <a:alpha val="43137"/>
                    </a:srgbClr>
                  </a:outerShdw>
                </a:effectLst>
              </a:rPr>
              <a:t>AULA-CAVILA</a:t>
            </a:r>
            <a:r>
              <a:rPr lang="es-MX" altLang="en-US" sz="3600" dirty="0">
                <a:solidFill>
                  <a:srgbClr val="932313"/>
                </a:solidFill>
                <a:effectLst>
                  <a:outerShdw blurRad="38100" dist="38100" dir="2700000" algn="tl">
                    <a:srgbClr val="000000">
                      <a:alpha val="43137"/>
                    </a:srgbClr>
                  </a:outerShdw>
                </a:effectLst>
              </a:rPr>
              <a:t>, </a:t>
            </a:r>
            <a:r>
              <a:rPr lang="es-MX" altLang="en-US" sz="3600" dirty="0">
                <a:solidFill>
                  <a:srgbClr val="00B050"/>
                </a:solidFill>
                <a:effectLst>
                  <a:outerShdw blurRad="38100" dist="38100" dir="2700000" algn="tl">
                    <a:srgbClr val="000000">
                      <a:alpha val="43137"/>
                    </a:srgbClr>
                  </a:outerShdw>
                </a:effectLst>
              </a:rPr>
              <a:t>AIESAD</a:t>
            </a:r>
            <a:r>
              <a:rPr lang="es-MX" altLang="en-US" sz="3600" dirty="0">
                <a:solidFill>
                  <a:srgbClr val="932313"/>
                </a:solidFill>
                <a:effectLst>
                  <a:outerShdw blurRad="38100" dist="38100" dir="2700000" algn="tl">
                    <a:srgbClr val="000000">
                      <a:alpha val="43137"/>
                    </a:srgbClr>
                  </a:outerShdw>
                </a:effectLst>
              </a:rPr>
              <a:t>, RECLA, EDEN, </a:t>
            </a:r>
            <a:r>
              <a:rPr lang="es-MX" altLang="en-US" sz="3600" dirty="0">
                <a:solidFill>
                  <a:srgbClr val="00B0F0"/>
                </a:solidFill>
                <a:effectLst>
                  <a:outerShdw blurRad="38100" dist="38100" dir="2700000" algn="tl">
                    <a:srgbClr val="000000">
                      <a:alpha val="43137"/>
                    </a:srgbClr>
                  </a:outerShdw>
                </a:effectLst>
              </a:rPr>
              <a:t>ICDE</a:t>
            </a:r>
            <a:r>
              <a:rPr lang="es-MX" altLang="en-US" sz="3600" dirty="0">
                <a:solidFill>
                  <a:srgbClr val="932313"/>
                </a:solidFill>
                <a:effectLst>
                  <a:outerShdw blurRad="38100" dist="38100" dir="2700000" algn="tl">
                    <a:srgbClr val="000000">
                      <a:alpha val="43137"/>
                    </a:srgbClr>
                  </a:outerShdw>
                </a:effectLst>
              </a:rPr>
              <a:t>, ALCOB,</a:t>
            </a:r>
            <a:r>
              <a:rPr lang="es-MX" altLang="en-US" sz="3600" b="1" dirty="0">
                <a:solidFill>
                  <a:srgbClr val="0070C0"/>
                </a:solidFill>
                <a:effectLst>
                  <a:outerShdw blurRad="38100" dist="38100" dir="2700000" algn="tl">
                    <a:srgbClr val="000000">
                      <a:alpha val="43137"/>
                    </a:srgbClr>
                  </a:outerShdw>
                </a:effectLst>
              </a:rPr>
              <a:t>ECESELI</a:t>
            </a:r>
          </a:p>
        </p:txBody>
      </p:sp>
      <p:sp>
        <p:nvSpPr>
          <p:cNvPr id="3" name="2 CuadroTexto"/>
          <p:cNvSpPr txBox="1"/>
          <p:nvPr/>
        </p:nvSpPr>
        <p:spPr>
          <a:xfrm>
            <a:off x="-14885" y="5765503"/>
            <a:ext cx="7841698" cy="369332"/>
          </a:xfrm>
          <a:prstGeom prst="rect">
            <a:avLst/>
          </a:prstGeom>
          <a:noFill/>
        </p:spPr>
        <p:txBody>
          <a:bodyPr wrap="none" rtlCol="0">
            <a:spAutoFit/>
          </a:bodyPr>
          <a:lstStyle/>
          <a:p>
            <a:r>
              <a:rPr lang="es-ES_tradnl" dirty="0">
                <a:sym typeface="Symbol"/>
              </a:rPr>
              <a:t>Educación en línea, virtual, abierta a distancia, digital y denominaciones similares.</a:t>
            </a:r>
            <a:endParaRPr lang="es-ES_tradnl" dirty="0"/>
          </a:p>
        </p:txBody>
      </p:sp>
    </p:spTree>
    <p:extLst>
      <p:ext uri="{BB962C8B-B14F-4D97-AF65-F5344CB8AC3E}">
        <p14:creationId xmlns:p14="http://schemas.microsoft.com/office/powerpoint/2010/main" val="15255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1259632" y="747925"/>
            <a:ext cx="5826719" cy="1096899"/>
          </a:xfrm>
        </p:spPr>
        <p:txBody>
          <a:bodyPr>
            <a:normAutofit/>
          </a:bodyPr>
          <a:lstStyle/>
          <a:p>
            <a:r>
              <a:rPr lang="es-MX" sz="3200">
                <a:solidFill>
                  <a:srgbClr val="932313"/>
                </a:solidFill>
                <a:effectLst>
                  <a:outerShdw blurRad="38100" dist="38100" dir="2700000" algn="tl">
                    <a:srgbClr val="000000">
                      <a:alpha val="43137"/>
                    </a:srgbClr>
                  </a:outerShdw>
                </a:effectLst>
              </a:rPr>
              <a:t>Limitantes para la colaboración</a:t>
            </a:r>
            <a:endParaRPr lang="en-US" sz="3200" dirty="0">
              <a:solidFill>
                <a:srgbClr val="932313"/>
              </a:solidFill>
              <a:effectLst>
                <a:outerShdw blurRad="38100" dist="38100" dir="2700000" algn="tl">
                  <a:srgbClr val="000000">
                    <a:alpha val="43137"/>
                  </a:srgbClr>
                </a:outerShdw>
              </a:effectLst>
            </a:endParaRPr>
          </a:p>
        </p:txBody>
      </p:sp>
      <p:sp>
        <p:nvSpPr>
          <p:cNvPr id="9" name="Content Placeholder 2"/>
          <p:cNvSpPr txBox="1">
            <a:spLocks/>
          </p:cNvSpPr>
          <p:nvPr/>
        </p:nvSpPr>
        <p:spPr bwMode="auto">
          <a:xfrm>
            <a:off x="539552" y="2060848"/>
            <a:ext cx="7128792" cy="427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buClr>
                <a:srgbClr val="682832"/>
              </a:buClr>
              <a:buFont typeface="Wingdings" pitchFamily="2" charset="2"/>
              <a:buChar char="§"/>
            </a:pPr>
            <a:r>
              <a:rPr lang="es-MX" altLang="en-US" sz="2800">
                <a:solidFill>
                  <a:srgbClr val="002060"/>
                </a:solidFill>
              </a:rPr>
              <a:t>Divergencia de propósitos</a:t>
            </a:r>
            <a:endParaRPr lang="es-MX" altLang="en-US" sz="2400">
              <a:solidFill>
                <a:srgbClr val="002060"/>
              </a:solidFill>
            </a:endParaRPr>
          </a:p>
          <a:p>
            <a:pPr>
              <a:buClr>
                <a:srgbClr val="682832"/>
              </a:buClr>
              <a:buFont typeface="Wingdings" pitchFamily="2" charset="2"/>
              <a:buChar char="§"/>
            </a:pPr>
            <a:endParaRPr lang="es-MX" altLang="en-US" sz="900">
              <a:solidFill>
                <a:srgbClr val="932313"/>
              </a:solidFill>
            </a:endParaRPr>
          </a:p>
          <a:p>
            <a:pPr>
              <a:buClr>
                <a:srgbClr val="682832"/>
              </a:buClr>
              <a:buFont typeface="Wingdings" pitchFamily="2" charset="2"/>
              <a:buChar char="§"/>
            </a:pPr>
            <a:r>
              <a:rPr lang="es-MX" altLang="en-US" sz="2800">
                <a:solidFill>
                  <a:srgbClr val="FF0000"/>
                </a:solidFill>
              </a:rPr>
              <a:t>Organización más para el mantenimiento que para la innovación</a:t>
            </a:r>
            <a:endParaRPr lang="es-MX" altLang="en-US" sz="2400">
              <a:solidFill>
                <a:srgbClr val="FF0000"/>
              </a:solidFill>
            </a:endParaRPr>
          </a:p>
          <a:p>
            <a:pPr>
              <a:buClr>
                <a:srgbClr val="682832"/>
              </a:buClr>
              <a:buFont typeface="Wingdings" pitchFamily="2" charset="2"/>
              <a:buChar char="§"/>
            </a:pPr>
            <a:endParaRPr lang="es-MX" altLang="en-US" sz="900">
              <a:solidFill>
                <a:srgbClr val="932313"/>
              </a:solidFill>
            </a:endParaRPr>
          </a:p>
          <a:p>
            <a:pPr>
              <a:buClr>
                <a:srgbClr val="682832"/>
              </a:buClr>
              <a:buFont typeface="Wingdings" pitchFamily="2" charset="2"/>
              <a:buChar char="§"/>
            </a:pPr>
            <a:r>
              <a:rPr lang="es-MX" altLang="en-US" sz="2800">
                <a:solidFill>
                  <a:srgbClr val="002060"/>
                </a:solidFill>
              </a:rPr>
              <a:t>Burocratismo obsoleto</a:t>
            </a:r>
            <a:endParaRPr lang="es-MX" altLang="en-US" sz="2400">
              <a:solidFill>
                <a:srgbClr val="002060"/>
              </a:solidFill>
            </a:endParaRPr>
          </a:p>
          <a:p>
            <a:pPr>
              <a:buClr>
                <a:srgbClr val="682832"/>
              </a:buClr>
              <a:buFont typeface="Wingdings" pitchFamily="2" charset="2"/>
              <a:buChar char="§"/>
            </a:pPr>
            <a:endParaRPr lang="es-MX" altLang="en-US" sz="900">
              <a:solidFill>
                <a:srgbClr val="932313"/>
              </a:solidFill>
            </a:endParaRPr>
          </a:p>
          <a:p>
            <a:pPr>
              <a:buClr>
                <a:srgbClr val="682832"/>
              </a:buClr>
              <a:buFont typeface="Wingdings" pitchFamily="2" charset="2"/>
              <a:buChar char="§"/>
            </a:pPr>
            <a:r>
              <a:rPr lang="es-MX" altLang="en-US" sz="2800">
                <a:solidFill>
                  <a:srgbClr val="FF0000"/>
                </a:solidFill>
              </a:rPr>
              <a:t>Carencia de logros gratificantes</a:t>
            </a:r>
            <a:endParaRPr lang="es-MX" altLang="en-US" sz="2400">
              <a:solidFill>
                <a:srgbClr val="FF0000"/>
              </a:solidFill>
            </a:endParaRPr>
          </a:p>
          <a:p>
            <a:pPr>
              <a:buClr>
                <a:srgbClr val="682832"/>
              </a:buClr>
              <a:buFont typeface="Wingdings" pitchFamily="2" charset="2"/>
              <a:buChar char="§"/>
            </a:pPr>
            <a:endParaRPr lang="es-MX" altLang="en-US" sz="900">
              <a:solidFill>
                <a:srgbClr val="932313"/>
              </a:solidFill>
            </a:endParaRPr>
          </a:p>
          <a:p>
            <a:pPr>
              <a:buClr>
                <a:srgbClr val="682832"/>
              </a:buClr>
              <a:buFont typeface="Wingdings" pitchFamily="2" charset="2"/>
              <a:buChar char="§"/>
            </a:pPr>
            <a:r>
              <a:rPr lang="es-MX" altLang="en-US" sz="2800">
                <a:solidFill>
                  <a:srgbClr val="002060"/>
                </a:solidFill>
              </a:rPr>
              <a:t>Desconfianza</a:t>
            </a:r>
            <a:endParaRPr lang="es-MX" altLang="en-US" sz="2400">
              <a:solidFill>
                <a:srgbClr val="002060"/>
              </a:solidFill>
            </a:endParaRPr>
          </a:p>
        </p:txBody>
      </p:sp>
    </p:spTree>
    <p:extLst>
      <p:ext uri="{BB962C8B-B14F-4D97-AF65-F5344CB8AC3E}">
        <p14:creationId xmlns:p14="http://schemas.microsoft.com/office/powerpoint/2010/main" val="280121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3600">
                <a:solidFill>
                  <a:srgbClr val="932313"/>
                </a:solidFill>
                <a:effectLst>
                  <a:outerShdw blurRad="38100" dist="38100" dir="2700000" algn="tl">
                    <a:srgbClr val="000000">
                      <a:alpha val="43137"/>
                    </a:srgbClr>
                  </a:outerShdw>
                </a:effectLst>
              </a:rPr>
              <a:t> </a:t>
            </a:r>
            <a:r>
              <a:rPr lang="en-US" sz="3600" dirty="0">
                <a:solidFill>
                  <a:srgbClr val="932313"/>
                </a:solidFill>
                <a:effectLst>
                  <a:outerShdw blurRad="38100" dist="38100" dir="2700000" algn="tl">
                    <a:srgbClr val="000000">
                      <a:alpha val="43137"/>
                    </a:srgbClr>
                  </a:outerShdw>
                </a:effectLst>
              </a:rPr>
              <a:t/>
            </a:r>
            <a:br>
              <a:rPr lang="en-US" sz="3600" dirty="0">
                <a:solidFill>
                  <a:srgbClr val="932313"/>
                </a:solidFill>
                <a:effectLst>
                  <a:outerShdw blurRad="38100" dist="38100" dir="2700000" algn="tl">
                    <a:srgbClr val="000000">
                      <a:alpha val="43137"/>
                    </a:srgbClr>
                  </a:outerShdw>
                </a:effectLst>
              </a:rPr>
            </a:br>
            <a:r>
              <a:rPr lang="en-US" sz="3600" dirty="0">
                <a:solidFill>
                  <a:srgbClr val="932313"/>
                </a:solidFill>
                <a:effectLst>
                  <a:outerShdw blurRad="38100" dist="38100" dir="2700000" algn="tl">
                    <a:srgbClr val="000000">
                      <a:alpha val="43137"/>
                    </a:srgbClr>
                  </a:outerShdw>
                </a:effectLst>
              </a:rPr>
              <a:t/>
            </a:r>
            <a:br>
              <a:rPr lang="en-US" sz="3600" dirty="0">
                <a:solidFill>
                  <a:srgbClr val="932313"/>
                </a:solidFill>
                <a:effectLst>
                  <a:outerShdw blurRad="38100" dist="38100" dir="2700000" algn="tl">
                    <a:srgbClr val="000000">
                      <a:alpha val="43137"/>
                    </a:srgbClr>
                  </a:outerShdw>
                </a:effectLst>
              </a:rPr>
            </a:br>
            <a:r>
              <a:rPr lang="es-MX" sz="4000"/>
              <a:t> </a:t>
            </a:r>
            <a:endParaRPr lang="en-US" sz="4000" dirty="0"/>
          </a:p>
        </p:txBody>
      </p:sp>
      <p:sp>
        <p:nvSpPr>
          <p:cNvPr id="5" name="4 Subtítulo"/>
          <p:cNvSpPr>
            <a:spLocks noGrp="1"/>
          </p:cNvSpPr>
          <p:nvPr>
            <p:ph type="subTitle" idx="1"/>
          </p:nvPr>
        </p:nvSpPr>
        <p:spPr>
          <a:xfrm>
            <a:off x="899592" y="675917"/>
            <a:ext cx="5826719" cy="1096899"/>
          </a:xfrm>
        </p:spPr>
        <p:txBody>
          <a:bodyPr>
            <a:normAutofit/>
          </a:bodyPr>
          <a:lstStyle/>
          <a:p>
            <a:r>
              <a:rPr lang="es-MX" sz="3200">
                <a:solidFill>
                  <a:srgbClr val="932313"/>
                </a:solidFill>
                <a:effectLst>
                  <a:outerShdw blurRad="38100" dist="38100" dir="2700000" algn="tl">
                    <a:srgbClr val="000000">
                      <a:alpha val="43137"/>
                    </a:srgbClr>
                  </a:outerShdw>
                </a:effectLst>
              </a:rPr>
              <a:t>Principios para la colaboración</a:t>
            </a:r>
            <a:endParaRPr lang="en-US" sz="3200" dirty="0">
              <a:solidFill>
                <a:srgbClr val="932313"/>
              </a:solidFill>
              <a:effectLst>
                <a:outerShdw blurRad="38100" dist="38100" dir="2700000" algn="tl">
                  <a:srgbClr val="000000">
                    <a:alpha val="43137"/>
                  </a:srgbClr>
                </a:outerShdw>
              </a:effectLst>
            </a:endParaRPr>
          </a:p>
        </p:txBody>
      </p:sp>
      <p:sp>
        <p:nvSpPr>
          <p:cNvPr id="8" name="2 Marcador de texto vertical"/>
          <p:cNvSpPr txBox="1">
            <a:spLocks/>
          </p:cNvSpPr>
          <p:nvPr/>
        </p:nvSpPr>
        <p:spPr>
          <a:xfrm>
            <a:off x="683568" y="1757749"/>
            <a:ext cx="6408712" cy="447956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es-ES_tradnl" altLang="en-US" sz="2800" dirty="0">
                <a:solidFill>
                  <a:srgbClr val="C00000"/>
                </a:solidFill>
              </a:rPr>
              <a:t>Acuerdos consensuados</a:t>
            </a:r>
          </a:p>
          <a:p>
            <a:pPr algn="ctr"/>
            <a:r>
              <a:rPr lang="es-ES_tradnl" altLang="en-US" sz="2800" dirty="0">
                <a:solidFill>
                  <a:srgbClr val="002060"/>
                </a:solidFill>
              </a:rPr>
              <a:t>Asumir responsabilidades</a:t>
            </a:r>
            <a:endParaRPr lang="es-ES_tradnl" altLang="en-US" sz="2400" dirty="0">
              <a:solidFill>
                <a:srgbClr val="002060"/>
              </a:solidFill>
            </a:endParaRPr>
          </a:p>
          <a:p>
            <a:pPr algn="ctr"/>
            <a:r>
              <a:rPr lang="es-ES_tradnl" altLang="en-US" sz="2800" dirty="0">
                <a:solidFill>
                  <a:srgbClr val="C00000"/>
                </a:solidFill>
              </a:rPr>
              <a:t>Conciliar criterios de gestión</a:t>
            </a:r>
            <a:endParaRPr lang="es-ES_tradnl" altLang="en-US" sz="2400" dirty="0">
              <a:solidFill>
                <a:srgbClr val="C00000"/>
              </a:solidFill>
            </a:endParaRPr>
          </a:p>
          <a:p>
            <a:pPr algn="ctr"/>
            <a:r>
              <a:rPr lang="es-ES_tradnl" altLang="en-US" sz="2800" dirty="0">
                <a:solidFill>
                  <a:srgbClr val="002060"/>
                </a:solidFill>
              </a:rPr>
              <a:t>Acuerdo de criterios para colaboración</a:t>
            </a:r>
          </a:p>
          <a:p>
            <a:pPr algn="ctr"/>
            <a:r>
              <a:rPr lang="es-ES_tradnl" altLang="en-US" sz="2800" dirty="0">
                <a:solidFill>
                  <a:srgbClr val="C00000"/>
                </a:solidFill>
              </a:rPr>
              <a:t>Participación incluyente y gratificante</a:t>
            </a:r>
          </a:p>
          <a:p>
            <a:pPr algn="ctr"/>
            <a:r>
              <a:rPr lang="es-ES_tradnl" altLang="en-US" sz="2800" dirty="0">
                <a:solidFill>
                  <a:srgbClr val="002060"/>
                </a:solidFill>
              </a:rPr>
              <a:t>Compartir liderazgos</a:t>
            </a:r>
          </a:p>
          <a:p>
            <a:pPr algn="ctr"/>
            <a:r>
              <a:rPr lang="es-ES_tradnl" altLang="en-US" sz="2800" dirty="0">
                <a:solidFill>
                  <a:srgbClr val="C00000"/>
                </a:solidFill>
              </a:rPr>
              <a:t>Respeto a las diversidades</a:t>
            </a:r>
          </a:p>
          <a:p>
            <a:pPr algn="ctr"/>
            <a:r>
              <a:rPr lang="es-ES_tradnl" altLang="en-US" sz="2800" dirty="0">
                <a:solidFill>
                  <a:srgbClr val="002060"/>
                </a:solidFill>
              </a:rPr>
              <a:t>Clima de confianza</a:t>
            </a:r>
            <a:endParaRPr lang="es-ES_tradnl" altLang="en-US" sz="2400" dirty="0">
              <a:solidFill>
                <a:srgbClr val="002060"/>
              </a:solidFill>
            </a:endParaRPr>
          </a:p>
          <a:p>
            <a:endParaRPr lang="es-ES_tradnl" altLang="en-US" sz="2000" dirty="0"/>
          </a:p>
        </p:txBody>
      </p:sp>
    </p:spTree>
    <p:extLst>
      <p:ext uri="{BB962C8B-B14F-4D97-AF65-F5344CB8AC3E}">
        <p14:creationId xmlns:p14="http://schemas.microsoft.com/office/powerpoint/2010/main" val="280121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2267744" y="675917"/>
            <a:ext cx="3306439" cy="1096899"/>
          </a:xfrm>
        </p:spPr>
        <p:txBody>
          <a:bodyPr>
            <a:normAutofit/>
          </a:bodyPr>
          <a:lstStyle/>
          <a:p>
            <a:r>
              <a:rPr lang="es-MX" sz="3200">
                <a:solidFill>
                  <a:srgbClr val="932313"/>
                </a:solidFill>
                <a:effectLst>
                  <a:outerShdw blurRad="38100" dist="38100" dir="2700000" algn="tl">
                    <a:srgbClr val="000000">
                      <a:alpha val="43137"/>
                    </a:srgbClr>
                  </a:outerShdw>
                </a:effectLst>
              </a:rPr>
              <a:t>Lo aprendido </a:t>
            </a:r>
            <a:endParaRPr lang="en-US" sz="3200" dirty="0">
              <a:solidFill>
                <a:srgbClr val="932313"/>
              </a:solidFill>
              <a:effectLst>
                <a:outerShdw blurRad="38100" dist="38100" dir="2700000" algn="tl">
                  <a:srgbClr val="000000">
                    <a:alpha val="43137"/>
                  </a:srgbClr>
                </a:outerShdw>
              </a:effectLst>
            </a:endParaRPr>
          </a:p>
        </p:txBody>
      </p:sp>
      <p:sp>
        <p:nvSpPr>
          <p:cNvPr id="9" name="Content Placeholder 2"/>
          <p:cNvSpPr txBox="1">
            <a:spLocks/>
          </p:cNvSpPr>
          <p:nvPr/>
        </p:nvSpPr>
        <p:spPr bwMode="auto">
          <a:xfrm>
            <a:off x="611560" y="1741145"/>
            <a:ext cx="7272808"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lnSpc>
                <a:spcPct val="90000"/>
              </a:lnSpc>
              <a:buFont typeface="Wingdings" pitchFamily="2" charset="2"/>
              <a:buChar char="ü"/>
            </a:pPr>
            <a:r>
              <a:rPr lang="es-MX" altLang="en-US" sz="2200">
                <a:solidFill>
                  <a:srgbClr val="C00000"/>
                </a:solidFill>
              </a:rPr>
              <a:t>Descubrir los beneficios de la colaboración, la propicia y estimula.</a:t>
            </a:r>
          </a:p>
          <a:p>
            <a:pPr>
              <a:lnSpc>
                <a:spcPct val="90000"/>
              </a:lnSpc>
              <a:buFont typeface="Wingdings" pitchFamily="2" charset="2"/>
              <a:buChar char="ü"/>
            </a:pPr>
            <a:endParaRPr lang="es-MX" altLang="en-US" sz="800">
              <a:solidFill>
                <a:srgbClr val="C00000"/>
              </a:solidFill>
            </a:endParaRPr>
          </a:p>
          <a:p>
            <a:pPr>
              <a:lnSpc>
                <a:spcPct val="90000"/>
              </a:lnSpc>
              <a:buFont typeface="Wingdings" pitchFamily="2" charset="2"/>
              <a:buChar char="ü"/>
            </a:pPr>
            <a:r>
              <a:rPr lang="es-MX" altLang="en-US" sz="2200">
                <a:solidFill>
                  <a:srgbClr val="C00000"/>
                </a:solidFill>
              </a:rPr>
              <a:t>La inclusión debe empezar por nosotros mismos, como personas e  instituciones.</a:t>
            </a:r>
          </a:p>
          <a:p>
            <a:pPr>
              <a:lnSpc>
                <a:spcPct val="90000"/>
              </a:lnSpc>
              <a:spcBef>
                <a:spcPct val="0"/>
              </a:spcBef>
              <a:buClr>
                <a:srgbClr val="682832"/>
              </a:buClr>
              <a:buFont typeface="Wingdings" pitchFamily="2" charset="2"/>
              <a:buChar char="ü"/>
            </a:pPr>
            <a:endParaRPr lang="es-MX" altLang="en-US" sz="800">
              <a:solidFill>
                <a:srgbClr val="C00000"/>
              </a:solidFill>
            </a:endParaRPr>
          </a:p>
          <a:p>
            <a:pPr>
              <a:lnSpc>
                <a:spcPct val="90000"/>
              </a:lnSpc>
              <a:buFont typeface="Wingdings" pitchFamily="2" charset="2"/>
              <a:buChar char="ü"/>
            </a:pPr>
            <a:r>
              <a:rPr lang="es-MX" altLang="en-US" sz="2200">
                <a:solidFill>
                  <a:srgbClr val="C00000"/>
                </a:solidFill>
              </a:rPr>
              <a:t>Primordial la participación inclusiva e incluyente. </a:t>
            </a:r>
          </a:p>
          <a:p>
            <a:pPr>
              <a:lnSpc>
                <a:spcPct val="90000"/>
              </a:lnSpc>
              <a:buFont typeface="Wingdings" pitchFamily="2" charset="2"/>
              <a:buChar char="ü"/>
            </a:pPr>
            <a:endParaRPr lang="es-MX" altLang="en-US" sz="800">
              <a:solidFill>
                <a:srgbClr val="C00000"/>
              </a:solidFill>
            </a:endParaRPr>
          </a:p>
          <a:p>
            <a:pPr>
              <a:lnSpc>
                <a:spcPct val="90000"/>
              </a:lnSpc>
              <a:buFont typeface="Wingdings" pitchFamily="2" charset="2"/>
              <a:buChar char="ü"/>
            </a:pPr>
            <a:r>
              <a:rPr lang="es-MX" altLang="en-US" sz="2200">
                <a:solidFill>
                  <a:srgbClr val="C00000"/>
                </a:solidFill>
              </a:rPr>
              <a:t>La gratificación es el espíritu que anima la colaboración.</a:t>
            </a:r>
          </a:p>
          <a:p>
            <a:pPr>
              <a:lnSpc>
                <a:spcPct val="90000"/>
              </a:lnSpc>
              <a:buFont typeface="Wingdings" pitchFamily="2" charset="2"/>
              <a:buChar char="ü"/>
            </a:pPr>
            <a:endParaRPr lang="es-MX" altLang="en-US" sz="800">
              <a:solidFill>
                <a:srgbClr val="C00000"/>
              </a:solidFill>
            </a:endParaRPr>
          </a:p>
          <a:p>
            <a:pPr>
              <a:lnSpc>
                <a:spcPct val="90000"/>
              </a:lnSpc>
              <a:buFont typeface="Wingdings" pitchFamily="2" charset="2"/>
              <a:buChar char="ü"/>
            </a:pPr>
            <a:r>
              <a:rPr lang="es-MX" altLang="en-US" sz="2200">
                <a:solidFill>
                  <a:srgbClr val="C00000"/>
                </a:solidFill>
              </a:rPr>
              <a:t>Las relaciones institucionales son esencialmente personales. </a:t>
            </a:r>
          </a:p>
          <a:p>
            <a:pPr>
              <a:lnSpc>
                <a:spcPct val="90000"/>
              </a:lnSpc>
              <a:buFont typeface="Wingdings" pitchFamily="2" charset="2"/>
              <a:buChar char="ü"/>
            </a:pPr>
            <a:endParaRPr lang="es-MX" altLang="en-US" sz="800">
              <a:solidFill>
                <a:srgbClr val="C00000"/>
              </a:solidFill>
            </a:endParaRPr>
          </a:p>
          <a:p>
            <a:pPr>
              <a:lnSpc>
                <a:spcPct val="90000"/>
              </a:lnSpc>
              <a:buFont typeface="Wingdings" pitchFamily="2" charset="2"/>
              <a:buChar char="ü"/>
            </a:pPr>
            <a:r>
              <a:rPr lang="es-MX" altLang="en-US" sz="2200">
                <a:solidFill>
                  <a:srgbClr val="C00000"/>
                </a:solidFill>
              </a:rPr>
              <a:t>Imprescindible consolidar sustentabilidad:</a:t>
            </a:r>
          </a:p>
          <a:p>
            <a:pPr marL="914400" lvl="1" indent="-514350">
              <a:lnSpc>
                <a:spcPct val="90000"/>
              </a:lnSpc>
            </a:pPr>
            <a:r>
              <a:rPr lang="es-MX" altLang="en-US" sz="1900">
                <a:solidFill>
                  <a:srgbClr val="C00000"/>
                </a:solidFill>
              </a:rPr>
              <a:t>Académica</a:t>
            </a:r>
          </a:p>
          <a:p>
            <a:pPr marL="914400" lvl="1" indent="-514350">
              <a:lnSpc>
                <a:spcPct val="90000"/>
              </a:lnSpc>
            </a:pPr>
            <a:r>
              <a:rPr lang="es-MX" altLang="en-US" sz="1900">
                <a:solidFill>
                  <a:srgbClr val="C00000"/>
                </a:solidFill>
              </a:rPr>
              <a:t>Organizacional</a:t>
            </a:r>
          </a:p>
          <a:p>
            <a:pPr marL="914400" lvl="1" indent="-514350">
              <a:lnSpc>
                <a:spcPct val="90000"/>
              </a:lnSpc>
            </a:pPr>
            <a:r>
              <a:rPr lang="es-MX" altLang="en-US" sz="1900">
                <a:solidFill>
                  <a:srgbClr val="C00000"/>
                </a:solidFill>
              </a:rPr>
              <a:t>Social</a:t>
            </a:r>
          </a:p>
          <a:p>
            <a:pPr marL="914400" lvl="1" indent="-514350">
              <a:lnSpc>
                <a:spcPct val="90000"/>
              </a:lnSpc>
            </a:pPr>
            <a:r>
              <a:rPr lang="es-MX" altLang="en-US" sz="1900">
                <a:solidFill>
                  <a:srgbClr val="C00000"/>
                </a:solidFill>
              </a:rPr>
              <a:t>Financiera</a:t>
            </a:r>
          </a:p>
        </p:txBody>
      </p:sp>
    </p:spTree>
    <p:extLst>
      <p:ext uri="{BB962C8B-B14F-4D97-AF65-F5344CB8AC3E}">
        <p14:creationId xmlns:p14="http://schemas.microsoft.com/office/powerpoint/2010/main" val="66889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1909183" y="635233"/>
            <a:ext cx="4782130" cy="705535"/>
          </a:xfrm>
        </p:spPr>
        <p:txBody>
          <a:bodyPr>
            <a:normAutofit/>
          </a:bodyPr>
          <a:lstStyle/>
          <a:p>
            <a:r>
              <a:rPr lang="es-MX" sz="3200">
                <a:solidFill>
                  <a:srgbClr val="932313"/>
                </a:solidFill>
                <a:effectLst>
                  <a:outerShdw blurRad="38100" dist="38100" dir="2700000" algn="tl">
                    <a:srgbClr val="000000">
                      <a:alpha val="43137"/>
                    </a:srgbClr>
                  </a:outerShdw>
                </a:effectLst>
              </a:rPr>
              <a:t>Ventajas de la colaboración</a:t>
            </a:r>
            <a:endParaRPr lang="en-US" sz="3200" dirty="0">
              <a:solidFill>
                <a:srgbClr val="932313"/>
              </a:solidFill>
              <a:effectLst>
                <a:outerShdw blurRad="38100" dist="38100" dir="2700000" algn="tl">
                  <a:srgbClr val="000000">
                    <a:alpha val="43137"/>
                  </a:srgbClr>
                </a:outerShdw>
              </a:effectLst>
            </a:endParaRPr>
          </a:p>
        </p:txBody>
      </p:sp>
      <p:sp>
        <p:nvSpPr>
          <p:cNvPr id="9" name="Content Placeholder 2"/>
          <p:cNvSpPr txBox="1">
            <a:spLocks/>
          </p:cNvSpPr>
          <p:nvPr/>
        </p:nvSpPr>
        <p:spPr bwMode="auto">
          <a:xfrm>
            <a:off x="1187624" y="1556792"/>
            <a:ext cx="7128792"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buClr>
                <a:srgbClr val="682832"/>
              </a:buClr>
              <a:buFont typeface="Wingdings" pitchFamily="2" charset="2"/>
              <a:buChar char="§"/>
            </a:pPr>
            <a:r>
              <a:rPr lang="es-MX" altLang="en-US" sz="2800">
                <a:solidFill>
                  <a:srgbClr val="932313"/>
                </a:solidFill>
              </a:rPr>
              <a:t>Apoyo solidario</a:t>
            </a:r>
          </a:p>
          <a:p>
            <a:pPr>
              <a:buClr>
                <a:srgbClr val="682832"/>
              </a:buClr>
              <a:buFont typeface="Wingdings" pitchFamily="2" charset="2"/>
              <a:buChar char="§"/>
            </a:pPr>
            <a:r>
              <a:rPr lang="es-MX" altLang="en-US" sz="2800">
                <a:solidFill>
                  <a:srgbClr val="932313"/>
                </a:solidFill>
              </a:rPr>
              <a:t>Cuidado de la calidad</a:t>
            </a:r>
          </a:p>
          <a:p>
            <a:pPr>
              <a:buClr>
                <a:srgbClr val="682832"/>
              </a:buClr>
              <a:buFont typeface="Wingdings" pitchFamily="2" charset="2"/>
              <a:buChar char="§"/>
            </a:pPr>
            <a:r>
              <a:rPr lang="es-MX" altLang="en-US" sz="2800">
                <a:solidFill>
                  <a:srgbClr val="932313"/>
                </a:solidFill>
              </a:rPr>
              <a:t>Motivación colectiva</a:t>
            </a:r>
          </a:p>
          <a:p>
            <a:pPr>
              <a:buClr>
                <a:srgbClr val="682832"/>
              </a:buClr>
              <a:buFont typeface="Wingdings" pitchFamily="2" charset="2"/>
              <a:buChar char="§"/>
            </a:pPr>
            <a:r>
              <a:rPr lang="es-MX" altLang="en-US" sz="2800">
                <a:solidFill>
                  <a:srgbClr val="932313"/>
                </a:solidFill>
              </a:rPr>
              <a:t>Superar endogamia</a:t>
            </a:r>
          </a:p>
          <a:p>
            <a:pPr>
              <a:buClr>
                <a:srgbClr val="682832"/>
              </a:buClr>
              <a:buFont typeface="Wingdings" pitchFamily="2" charset="2"/>
              <a:buChar char="§"/>
            </a:pPr>
            <a:r>
              <a:rPr lang="es-MX" altLang="en-US" sz="2800">
                <a:solidFill>
                  <a:srgbClr val="932313"/>
                </a:solidFill>
              </a:rPr>
              <a:t>Revaloración de lo propio</a:t>
            </a:r>
          </a:p>
          <a:p>
            <a:pPr>
              <a:buClr>
                <a:srgbClr val="682832"/>
              </a:buClr>
              <a:buFont typeface="Wingdings" pitchFamily="2" charset="2"/>
              <a:buChar char="§"/>
            </a:pPr>
            <a:r>
              <a:rPr lang="es-MX" altLang="en-US" sz="2800">
                <a:solidFill>
                  <a:srgbClr val="932313"/>
                </a:solidFill>
              </a:rPr>
              <a:t>Creación de sinergias</a:t>
            </a:r>
          </a:p>
          <a:p>
            <a:pPr>
              <a:buClr>
                <a:srgbClr val="682832"/>
              </a:buClr>
              <a:buFont typeface="Wingdings" pitchFamily="2" charset="2"/>
              <a:buChar char="§"/>
            </a:pPr>
            <a:r>
              <a:rPr lang="es-MX" altLang="en-US" sz="2800">
                <a:solidFill>
                  <a:srgbClr val="932313"/>
                </a:solidFill>
              </a:rPr>
              <a:t>Optimizar recursos</a:t>
            </a:r>
          </a:p>
          <a:p>
            <a:pPr>
              <a:buClr>
                <a:srgbClr val="682832"/>
              </a:buClr>
              <a:buFont typeface="Wingdings" pitchFamily="2" charset="2"/>
              <a:buChar char="§"/>
            </a:pPr>
            <a:r>
              <a:rPr lang="es-MX" altLang="en-US" sz="2800">
                <a:solidFill>
                  <a:srgbClr val="932313"/>
                </a:solidFill>
              </a:rPr>
              <a:t>Enriquecimiento cultural</a:t>
            </a:r>
          </a:p>
          <a:p>
            <a:pPr>
              <a:buClr>
                <a:srgbClr val="682832"/>
              </a:buClr>
              <a:buFont typeface="Wingdings" pitchFamily="2" charset="2"/>
              <a:buChar char="§"/>
            </a:pPr>
            <a:r>
              <a:rPr lang="es-MX" altLang="en-US" sz="2800">
                <a:solidFill>
                  <a:srgbClr val="932313"/>
                </a:solidFill>
              </a:rPr>
              <a:t>Aprender de y con los demás</a:t>
            </a:r>
          </a:p>
          <a:p>
            <a:pPr>
              <a:buClr>
                <a:srgbClr val="682832"/>
              </a:buClr>
              <a:buFont typeface="Wingdings" pitchFamily="2" charset="2"/>
              <a:buChar char="§"/>
            </a:pPr>
            <a:endParaRPr lang="es-MX" altLang="en-US" sz="2400">
              <a:solidFill>
                <a:srgbClr val="932313"/>
              </a:solidFill>
            </a:endParaRPr>
          </a:p>
        </p:txBody>
      </p:sp>
    </p:spTree>
    <p:extLst>
      <p:ext uri="{BB962C8B-B14F-4D97-AF65-F5344CB8AC3E}">
        <p14:creationId xmlns:p14="http://schemas.microsoft.com/office/powerpoint/2010/main" val="15255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827584" y="692696"/>
            <a:ext cx="6552728" cy="936104"/>
          </a:xfrm>
        </p:spPr>
        <p:txBody>
          <a:bodyPr>
            <a:normAutofit fontScale="92500" lnSpcReduction="10000"/>
          </a:bodyPr>
          <a:lstStyle/>
          <a:p>
            <a:pPr algn="ctr"/>
            <a:r>
              <a:rPr lang="es-MX" sz="3200">
                <a:solidFill>
                  <a:srgbClr val="932313"/>
                </a:solidFill>
                <a:effectLst>
                  <a:outerShdw blurRad="38100" dist="38100" dir="2700000" algn="tl">
                    <a:srgbClr val="000000">
                      <a:alpha val="43137"/>
                    </a:srgbClr>
                  </a:outerShdw>
                </a:effectLst>
              </a:rPr>
              <a:t>Ventajas de la colaboración académica en línea</a:t>
            </a:r>
            <a:endParaRPr lang="en-US" sz="3200" dirty="0">
              <a:solidFill>
                <a:srgbClr val="932313"/>
              </a:solidFill>
              <a:effectLst>
                <a:outerShdw blurRad="38100" dist="38100" dir="2700000" algn="tl">
                  <a:srgbClr val="000000">
                    <a:alpha val="43137"/>
                  </a:srgbClr>
                </a:outerShdw>
              </a:effectLst>
            </a:endParaRPr>
          </a:p>
        </p:txBody>
      </p:sp>
      <p:sp>
        <p:nvSpPr>
          <p:cNvPr id="9" name="Content Placeholder 2"/>
          <p:cNvSpPr txBox="1">
            <a:spLocks/>
          </p:cNvSpPr>
          <p:nvPr/>
        </p:nvSpPr>
        <p:spPr bwMode="auto">
          <a:xfrm>
            <a:off x="854896" y="1856184"/>
            <a:ext cx="712879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itchFamily="34" charset="0"/>
              <a:buChar char="•"/>
              <a:defRPr sz="3200">
                <a:solidFill>
                  <a:schemeClr val="tx1"/>
                </a:solidFill>
                <a:latin typeface="Calibri" pitchFamily="34" charset="0"/>
                <a:ea typeface="MS PGothic" pitchFamily="34" charset="-128"/>
              </a:defRPr>
            </a:lvl1pPr>
            <a:lvl2pPr marL="742950" indent="-285750">
              <a:spcBef>
                <a:spcPct val="20000"/>
              </a:spcBef>
              <a:buFont typeface="Arial" pitchFamily="34" charset="0"/>
              <a:buChar char="–"/>
              <a:defRPr sz="2800">
                <a:solidFill>
                  <a:schemeClr val="tx1"/>
                </a:solidFill>
                <a:latin typeface="Calibri" pitchFamily="34" charset="0"/>
                <a:ea typeface="MS PGothic" pitchFamily="34" charset="-128"/>
              </a:defRPr>
            </a:lvl2pPr>
            <a:lvl3pPr marL="1143000" indent="-228600">
              <a:spcBef>
                <a:spcPct val="20000"/>
              </a:spcBef>
              <a:buFont typeface="Arial" pitchFamily="34" charset="0"/>
              <a:buChar char="•"/>
              <a:defRPr sz="2400">
                <a:solidFill>
                  <a:schemeClr val="tx1"/>
                </a:solidFill>
                <a:latin typeface="Calibri" pitchFamily="34" charset="0"/>
                <a:ea typeface="MS PGothic"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MS PGothic"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MS PGothic"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MS PGothic" pitchFamily="34" charset="-128"/>
              </a:defRPr>
            </a:lvl9pPr>
          </a:lstStyle>
          <a:p>
            <a:pPr>
              <a:buClr>
                <a:srgbClr val="682832"/>
              </a:buClr>
              <a:buFont typeface="Wingdings" panose="05000000000000000000" pitchFamily="2" charset="2"/>
              <a:buChar char="ü"/>
            </a:pPr>
            <a:r>
              <a:rPr lang="es-MX" altLang="en-US" sz="2800">
                <a:solidFill>
                  <a:srgbClr val="932313"/>
                </a:solidFill>
              </a:rPr>
              <a:t>Fluidez en la gestión del conocimiento</a:t>
            </a:r>
          </a:p>
          <a:p>
            <a:pPr>
              <a:buClr>
                <a:srgbClr val="682832"/>
              </a:buClr>
              <a:buFont typeface="Wingdings" panose="05000000000000000000" pitchFamily="2" charset="2"/>
              <a:buChar char="ü"/>
            </a:pPr>
            <a:r>
              <a:rPr lang="es-MX" altLang="en-US" sz="2800">
                <a:solidFill>
                  <a:srgbClr val="932313"/>
                </a:solidFill>
              </a:rPr>
              <a:t>Diversificación de ambientes y procesos educativos</a:t>
            </a:r>
          </a:p>
          <a:p>
            <a:pPr>
              <a:buClr>
                <a:srgbClr val="682832"/>
              </a:buClr>
              <a:buFont typeface="Wingdings" panose="05000000000000000000" pitchFamily="2" charset="2"/>
              <a:buChar char="ü"/>
            </a:pPr>
            <a:r>
              <a:rPr lang="es-MX" altLang="en-US" sz="2800">
                <a:solidFill>
                  <a:srgbClr val="932313"/>
                </a:solidFill>
              </a:rPr>
              <a:t>Reusabilidad de recursos</a:t>
            </a:r>
          </a:p>
          <a:p>
            <a:pPr>
              <a:buClr>
                <a:srgbClr val="682832"/>
              </a:buClr>
              <a:buFont typeface="Wingdings" panose="05000000000000000000" pitchFamily="2" charset="2"/>
              <a:buChar char="ü"/>
            </a:pPr>
            <a:r>
              <a:rPr lang="es-MX" altLang="en-US" sz="2800">
                <a:solidFill>
                  <a:srgbClr val="932313"/>
                </a:solidFill>
              </a:rPr>
              <a:t>Simultaneidad de situaciones educativas</a:t>
            </a:r>
          </a:p>
          <a:p>
            <a:pPr>
              <a:buClr>
                <a:srgbClr val="682832"/>
              </a:buClr>
              <a:buFont typeface="Wingdings" panose="05000000000000000000" pitchFamily="2" charset="2"/>
              <a:buChar char="ü"/>
            </a:pPr>
            <a:r>
              <a:rPr lang="es-MX" altLang="en-US" sz="2800">
                <a:solidFill>
                  <a:srgbClr val="932313"/>
                </a:solidFill>
              </a:rPr>
              <a:t>Ampliación de las oportunidades educativas de alta calidad</a:t>
            </a:r>
          </a:p>
          <a:p>
            <a:pPr>
              <a:buClr>
                <a:srgbClr val="682832"/>
              </a:buClr>
              <a:buFont typeface="Wingdings" panose="05000000000000000000" pitchFamily="2" charset="2"/>
              <a:buChar char="ü"/>
            </a:pPr>
            <a:r>
              <a:rPr lang="es-MX" altLang="en-US" sz="2800">
                <a:solidFill>
                  <a:srgbClr val="932313"/>
                </a:solidFill>
              </a:rPr>
              <a:t>Aprender en entornos similares a los entornos de trabajo</a:t>
            </a:r>
          </a:p>
          <a:p>
            <a:pPr>
              <a:buClr>
                <a:srgbClr val="682832"/>
              </a:buClr>
              <a:buFont typeface="Wingdings" panose="05000000000000000000" pitchFamily="2" charset="2"/>
              <a:buChar char="ü"/>
            </a:pPr>
            <a:r>
              <a:rPr lang="es-MX" altLang="en-US" sz="2800">
                <a:solidFill>
                  <a:srgbClr val="932313"/>
                </a:solidFill>
              </a:rPr>
              <a:t>Abatir costos</a:t>
            </a:r>
            <a:endParaRPr lang="es-MX" altLang="en-US" sz="2400">
              <a:solidFill>
                <a:srgbClr val="932313"/>
              </a:solidFill>
            </a:endParaRPr>
          </a:p>
        </p:txBody>
      </p:sp>
    </p:spTree>
    <p:extLst>
      <p:ext uri="{BB962C8B-B14F-4D97-AF65-F5344CB8AC3E}">
        <p14:creationId xmlns:p14="http://schemas.microsoft.com/office/powerpoint/2010/main" val="15255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descr="woman-246237_1920.jpg">
            <a:extLst>
              <a:ext uri="{FF2B5EF4-FFF2-40B4-BE49-F238E27FC236}">
                <a16:creationId xmlns:a16="http://schemas.microsoft.com/office/drawing/2014/main" xmlns="" id="{4B719582-3F91-E04E-981D-031ECBAEE352}"/>
              </a:ext>
            </a:extLst>
          </p:cNvPr>
          <p:cNvPicPr>
            <a:picLocks noChangeAspect="1"/>
          </p:cNvPicPr>
          <p:nvPr/>
        </p:nvPicPr>
        <p:blipFill rotWithShape="1">
          <a:blip r:embed="rId2">
            <a:lum bright="70000" contrast="-70000"/>
            <a:extLst>
              <a:ext uri="{28A0092B-C50C-407E-A947-70E740481C1C}">
                <a14:useLocalDpi xmlns:a14="http://schemas.microsoft.com/office/drawing/2010/main" val="0"/>
              </a:ext>
            </a:extLst>
          </a:blip>
          <a:srcRect l="12616" r="3717"/>
          <a:stretch/>
        </p:blipFill>
        <p:spPr>
          <a:xfrm>
            <a:off x="1043608" y="1196752"/>
            <a:ext cx="5904656" cy="5121005"/>
          </a:xfrm>
          <a:prstGeom prst="rect">
            <a:avLst/>
          </a:prstGeom>
        </p:spPr>
      </p:pic>
      <p:sp>
        <p:nvSpPr>
          <p:cNvPr id="17" name="AutoShape 32">
            <a:extLst>
              <a:ext uri="{FF2B5EF4-FFF2-40B4-BE49-F238E27FC236}">
                <a16:creationId xmlns:a16="http://schemas.microsoft.com/office/drawing/2014/main" xmlns="" id="{9ABACBCD-8997-EA47-900B-0040D5126425}"/>
              </a:ext>
            </a:extLst>
          </p:cNvPr>
          <p:cNvSpPr>
            <a:spLocks noChangeAspect="1" noChangeArrowheads="1"/>
          </p:cNvSpPr>
          <p:nvPr/>
        </p:nvSpPr>
        <p:spPr bwMode="auto">
          <a:xfrm>
            <a:off x="467544" y="1844824"/>
            <a:ext cx="7056784" cy="3443322"/>
          </a:xfrm>
          <a:prstGeom prst="rect">
            <a:avLst/>
          </a:prstGeom>
          <a:noFill/>
          <a:ln w="9525">
            <a:noFill/>
            <a:miter lim="800000"/>
            <a:headEnd/>
            <a:tailEnd/>
          </a:ln>
        </p:spPr>
        <p:txBody>
          <a:bodyPr>
            <a:prstTxWarp prst="textNoShape">
              <a:avLst/>
            </a:prstTxWarp>
          </a:bodyPr>
          <a:lstStyle/>
          <a:p>
            <a:pPr algn="just" defTabSz="914400">
              <a:buClr>
                <a:srgbClr val="FF6600"/>
              </a:buClr>
              <a:defRPr/>
            </a:pPr>
            <a:r>
              <a:rPr lang="es-MX" sz="3000">
                <a:solidFill>
                  <a:schemeClr val="tx1">
                    <a:lumMod val="65000"/>
                    <a:lumOff val="35000"/>
                  </a:schemeClr>
                </a:solidFill>
              </a:rPr>
              <a:t>La UDUAL, conjuntamente con la OEA, Virtual Educa, CSUCA, y Grupo COIMBRA, planteó la necesidad de crear un “Espacio Común de la Educación Superior en Línea (ECESELI)”, con el objeto de fortalecer el trabajo colaborativo entre las IES de América Latina y el Caribe.</a:t>
            </a:r>
          </a:p>
          <a:p>
            <a:pPr defTabSz="914400">
              <a:buClr>
                <a:srgbClr val="FF6600"/>
              </a:buClr>
              <a:buFont typeface="Wingdings" charset="2"/>
              <a:buChar char="ü"/>
              <a:defRPr/>
            </a:pPr>
            <a:endParaRPr lang="es-MX" sz="3000" kern="0"/>
          </a:p>
          <a:p>
            <a:pPr defTabSz="914400">
              <a:buClr>
                <a:srgbClr val="FF6600"/>
              </a:buClr>
              <a:buFont typeface="Wingdings" charset="2"/>
              <a:buChar char="ü"/>
              <a:defRPr/>
            </a:pPr>
            <a:endParaRPr lang="es-MX" sz="3000" kern="0"/>
          </a:p>
          <a:p>
            <a:pPr defTabSz="914400">
              <a:buClr>
                <a:srgbClr val="FF6600"/>
              </a:buClr>
              <a:buFont typeface="Wingdings" charset="2"/>
              <a:buChar char="ü"/>
              <a:defRPr/>
            </a:pPr>
            <a:endParaRPr lang="es-MX" sz="3000" kern="0"/>
          </a:p>
        </p:txBody>
      </p:sp>
      <p:pic>
        <p:nvPicPr>
          <p:cNvPr id="18" name="Imagen 17">
            <a:hlinkClick r:id="rId3"/>
            <a:extLst>
              <a:ext uri="{FF2B5EF4-FFF2-40B4-BE49-F238E27FC236}">
                <a16:creationId xmlns:a16="http://schemas.microsoft.com/office/drawing/2014/main" xmlns="" id="{41473A57-B29E-5544-904C-745FA38CF807}"/>
              </a:ext>
            </a:extLst>
          </p:cNvPr>
          <p:cNvPicPr/>
          <p:nvPr/>
        </p:nvPicPr>
        <p:blipFill>
          <a:blip r:embed="rId4"/>
          <a:srcRect/>
          <a:stretch>
            <a:fillRect/>
          </a:stretch>
        </p:blipFill>
        <p:spPr bwMode="auto">
          <a:xfrm>
            <a:off x="359841" y="5578623"/>
            <a:ext cx="2287604" cy="872977"/>
          </a:xfrm>
          <a:prstGeom prst="rect">
            <a:avLst/>
          </a:prstGeom>
          <a:noFill/>
          <a:ln w="9525">
            <a:noFill/>
            <a:miter lim="800000"/>
            <a:headEnd/>
            <a:tailEnd/>
          </a:ln>
        </p:spPr>
      </p:pic>
      <p:pic>
        <p:nvPicPr>
          <p:cNvPr id="19" name="Imagen 18">
            <a:hlinkClick r:id="rId5"/>
            <a:extLst>
              <a:ext uri="{FF2B5EF4-FFF2-40B4-BE49-F238E27FC236}">
                <a16:creationId xmlns:a16="http://schemas.microsoft.com/office/drawing/2014/main" xmlns="" id="{B88D0AEF-D60F-8442-A9D8-AFCF4584AA37}"/>
              </a:ext>
            </a:extLst>
          </p:cNvPr>
          <p:cNvPicPr/>
          <p:nvPr/>
        </p:nvPicPr>
        <p:blipFill>
          <a:blip r:embed="rId6"/>
          <a:srcRect/>
          <a:stretch>
            <a:fillRect/>
          </a:stretch>
        </p:blipFill>
        <p:spPr bwMode="auto">
          <a:xfrm>
            <a:off x="3023734" y="5578623"/>
            <a:ext cx="1802286" cy="893243"/>
          </a:xfrm>
          <a:prstGeom prst="rect">
            <a:avLst/>
          </a:prstGeom>
          <a:noFill/>
          <a:ln w="9525">
            <a:noFill/>
            <a:miter lim="800000"/>
            <a:headEnd/>
            <a:tailEnd/>
          </a:ln>
        </p:spPr>
      </p:pic>
      <p:pic>
        <p:nvPicPr>
          <p:cNvPr id="20" name="Imagen 19">
            <a:extLst>
              <a:ext uri="{FF2B5EF4-FFF2-40B4-BE49-F238E27FC236}">
                <a16:creationId xmlns:a16="http://schemas.microsoft.com/office/drawing/2014/main" xmlns="" id="{855B319F-5173-9642-A86C-BD5FC18A0645}"/>
              </a:ext>
            </a:extLst>
          </p:cNvPr>
          <p:cNvPicPr/>
          <p:nvPr/>
        </p:nvPicPr>
        <p:blipFill>
          <a:blip r:embed="rId7"/>
          <a:srcRect/>
          <a:stretch>
            <a:fillRect/>
          </a:stretch>
        </p:blipFill>
        <p:spPr bwMode="auto">
          <a:xfrm>
            <a:off x="7734287" y="5435585"/>
            <a:ext cx="1003301" cy="1190848"/>
          </a:xfrm>
          <a:prstGeom prst="rect">
            <a:avLst/>
          </a:prstGeom>
          <a:noFill/>
          <a:ln w="9525">
            <a:noFill/>
            <a:miter lim="800000"/>
            <a:headEnd/>
            <a:tailEnd/>
          </a:ln>
        </p:spPr>
      </p:pic>
      <p:pic>
        <p:nvPicPr>
          <p:cNvPr id="21" name="Imagen 20">
            <a:extLst>
              <a:ext uri="{FF2B5EF4-FFF2-40B4-BE49-F238E27FC236}">
                <a16:creationId xmlns:a16="http://schemas.microsoft.com/office/drawing/2014/main" xmlns="" id="{F9A8FB6B-EF8B-754B-913B-20560327DB3E}"/>
              </a:ext>
            </a:extLst>
          </p:cNvPr>
          <p:cNvPicPr>
            <a:picLocks noChangeAspect="1"/>
          </p:cNvPicPr>
          <p:nvPr/>
        </p:nvPicPr>
        <p:blipFill>
          <a:blip r:embed="rId8"/>
          <a:stretch>
            <a:fillRect/>
          </a:stretch>
        </p:blipFill>
        <p:spPr>
          <a:xfrm>
            <a:off x="5795426" y="5421989"/>
            <a:ext cx="1176867" cy="1176867"/>
          </a:xfrm>
          <a:prstGeom prst="rect">
            <a:avLst/>
          </a:prstGeom>
        </p:spPr>
      </p:pic>
      <p:pic>
        <p:nvPicPr>
          <p:cNvPr id="22" name="Imagen 21">
            <a:extLst>
              <a:ext uri="{FF2B5EF4-FFF2-40B4-BE49-F238E27FC236}">
                <a16:creationId xmlns:a16="http://schemas.microsoft.com/office/drawing/2014/main" xmlns="" id="{A75936D4-219C-0649-BA11-FE785A2D2E3F}"/>
              </a:ext>
            </a:extLst>
          </p:cNvPr>
          <p:cNvPicPr/>
          <p:nvPr/>
        </p:nvPicPr>
        <p:blipFill rotWithShape="1">
          <a:blip r:embed="rId9" cstate="print">
            <a:extLst>
              <a:ext uri="{28A0092B-C50C-407E-A947-70E740481C1C}">
                <a14:useLocalDpi xmlns:a14="http://schemas.microsoft.com/office/drawing/2010/main" val="0"/>
              </a:ext>
            </a:extLst>
          </a:blip>
          <a:srcRect l="4592" t="20797" r="5431" b="21684"/>
          <a:stretch/>
        </p:blipFill>
        <p:spPr bwMode="auto">
          <a:xfrm>
            <a:off x="2339752" y="28517"/>
            <a:ext cx="3146317" cy="11682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2433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3" name="CuadroTexto 2">
            <a:extLst>
              <a:ext uri="{FF2B5EF4-FFF2-40B4-BE49-F238E27FC236}">
                <a16:creationId xmlns:a16="http://schemas.microsoft.com/office/drawing/2014/main" xmlns="" id="{7E2021EE-A542-B847-9BEC-3F9A6E56584D}"/>
              </a:ext>
            </a:extLst>
          </p:cNvPr>
          <p:cNvSpPr txBox="1"/>
          <p:nvPr/>
        </p:nvSpPr>
        <p:spPr>
          <a:xfrm>
            <a:off x="2311012" y="653787"/>
            <a:ext cx="3269100" cy="830997"/>
          </a:xfrm>
          <a:prstGeom prst="rect">
            <a:avLst/>
          </a:prstGeom>
          <a:noFill/>
        </p:spPr>
        <p:txBody>
          <a:bodyPr wrap="none" rtlCol="0">
            <a:spAutoFit/>
          </a:bodyPr>
          <a:lstStyle/>
          <a:p>
            <a:pPr lvl="0">
              <a:spcBef>
                <a:spcPts val="1000"/>
              </a:spcBef>
              <a:buClr>
                <a:srgbClr val="757575"/>
              </a:buClr>
              <a:buSzPct val="80000"/>
            </a:pPr>
            <a:r>
              <a:rPr lang="es-ES" sz="3000" dirty="0">
                <a:solidFill>
                  <a:srgbClr val="932313"/>
                </a:solidFill>
                <a:effectLst>
                  <a:outerShdw blurRad="38100" dist="38100" dir="2700000" algn="tl">
                    <a:srgbClr val="000000">
                      <a:alpha val="43137"/>
                    </a:srgbClr>
                  </a:outerShdw>
                </a:effectLst>
              </a:rPr>
              <a:t>ECESELI: Objetivos</a:t>
            </a:r>
          </a:p>
          <a:p>
            <a:endParaRPr lang="es-MX"/>
          </a:p>
        </p:txBody>
      </p:sp>
      <p:sp>
        <p:nvSpPr>
          <p:cNvPr id="8" name="Rectángulo 7">
            <a:extLst>
              <a:ext uri="{FF2B5EF4-FFF2-40B4-BE49-F238E27FC236}">
                <a16:creationId xmlns:a16="http://schemas.microsoft.com/office/drawing/2014/main" xmlns="" id="{9C7F24A9-B519-0744-9C35-2B0B5DA525A3}"/>
              </a:ext>
            </a:extLst>
          </p:cNvPr>
          <p:cNvSpPr/>
          <p:nvPr/>
        </p:nvSpPr>
        <p:spPr>
          <a:xfrm>
            <a:off x="467544" y="1196752"/>
            <a:ext cx="6840760" cy="5601533"/>
          </a:xfrm>
          <a:prstGeom prst="rect">
            <a:avLst/>
          </a:prstGeom>
          <a:ln w="28575">
            <a:noFill/>
          </a:ln>
        </p:spPr>
        <p:txBody>
          <a:bodyPr wrap="square">
            <a:spAutoFit/>
          </a:bodyPr>
          <a:lstStyle/>
          <a:p>
            <a:pPr marL="457200" indent="-457200" algn="just">
              <a:buFont typeface="Wingdings" panose="05000000000000000000" pitchFamily="2" charset="2"/>
              <a:buChar char="ü"/>
            </a:pPr>
            <a:r>
              <a:rPr lang="es-MX" sz="2800">
                <a:solidFill>
                  <a:schemeClr val="tx1">
                    <a:lumMod val="65000"/>
                    <a:lumOff val="35000"/>
                  </a:schemeClr>
                </a:solidFill>
              </a:rPr>
              <a:t>Promover la innovación en el estudio de Sistemas y Ambientes Educativos, ofreciendo una buena educación, con inclusión social y equidad, para mejorar cobertura territorial y matrícula</a:t>
            </a:r>
          </a:p>
          <a:p>
            <a:pPr marL="457200" indent="-457200" algn="just">
              <a:buFont typeface="Wingdings" panose="05000000000000000000" pitchFamily="2" charset="2"/>
              <a:buChar char="ü"/>
            </a:pPr>
            <a:endParaRPr lang="es-MX" sz="1100">
              <a:solidFill>
                <a:schemeClr val="tx1">
                  <a:lumMod val="65000"/>
                  <a:lumOff val="35000"/>
                </a:schemeClr>
              </a:solidFill>
            </a:endParaRPr>
          </a:p>
          <a:p>
            <a:pPr marL="457200" indent="-457200" algn="just">
              <a:buFont typeface="Wingdings" panose="05000000000000000000" pitchFamily="2" charset="2"/>
              <a:buChar char="ü"/>
            </a:pPr>
            <a:r>
              <a:rPr lang="es-MX" sz="2800">
                <a:solidFill>
                  <a:schemeClr val="tx1">
                    <a:lumMod val="65000"/>
                    <a:lumOff val="35000"/>
                  </a:schemeClr>
                </a:solidFill>
              </a:rPr>
              <a:t>Impulsar investigación</a:t>
            </a:r>
            <a:r>
              <a:rPr lang="es-ES_tradnl" sz="2800" dirty="0">
                <a:solidFill>
                  <a:schemeClr val="tx1">
                    <a:lumMod val="65000"/>
                    <a:lumOff val="35000"/>
                  </a:schemeClr>
                </a:solidFill>
              </a:rPr>
              <a:t> y desarrollo en temas prioritarios para conservar el planeta, abatir la pobreza, mejorar la seguridad, el desarrollo humano y el económico en la región</a:t>
            </a:r>
          </a:p>
          <a:p>
            <a:pPr marL="457200" indent="-457200" algn="just">
              <a:buFont typeface="Wingdings" panose="05000000000000000000" pitchFamily="2" charset="2"/>
              <a:buChar char="ü"/>
            </a:pPr>
            <a:endParaRPr lang="es-ES_tradnl" sz="1100" dirty="0">
              <a:solidFill>
                <a:schemeClr val="tx1">
                  <a:lumMod val="65000"/>
                  <a:lumOff val="35000"/>
                </a:schemeClr>
              </a:solidFill>
            </a:endParaRPr>
          </a:p>
          <a:p>
            <a:pPr marL="457200" indent="-457200" algn="just">
              <a:buFont typeface="Wingdings" panose="05000000000000000000" pitchFamily="2" charset="2"/>
              <a:buChar char="ü"/>
            </a:pPr>
            <a:r>
              <a:rPr lang="es-ES_tradnl" sz="2800" dirty="0">
                <a:solidFill>
                  <a:schemeClr val="tx1">
                    <a:lumMod val="65000"/>
                    <a:lumOff val="35000"/>
                  </a:schemeClr>
                </a:solidFill>
              </a:rPr>
              <a:t>Promover la Educación como un “Bien Público”</a:t>
            </a:r>
          </a:p>
        </p:txBody>
      </p:sp>
    </p:spTree>
    <p:extLst>
      <p:ext uri="{BB962C8B-B14F-4D97-AF65-F5344CB8AC3E}">
        <p14:creationId xmlns:p14="http://schemas.microsoft.com/office/powerpoint/2010/main" val="668890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xmlns="" id="{7E2021EE-A542-B847-9BEC-3F9A6E56584D}"/>
              </a:ext>
            </a:extLst>
          </p:cNvPr>
          <p:cNvSpPr txBox="1"/>
          <p:nvPr/>
        </p:nvSpPr>
        <p:spPr>
          <a:xfrm>
            <a:off x="2383020" y="653787"/>
            <a:ext cx="3204660" cy="830997"/>
          </a:xfrm>
          <a:prstGeom prst="rect">
            <a:avLst/>
          </a:prstGeom>
          <a:noFill/>
        </p:spPr>
        <p:txBody>
          <a:bodyPr wrap="none" rtlCol="0">
            <a:spAutoFit/>
          </a:bodyPr>
          <a:lstStyle/>
          <a:p>
            <a:pPr lvl="0">
              <a:spcBef>
                <a:spcPts val="1000"/>
              </a:spcBef>
              <a:buClr>
                <a:srgbClr val="757575"/>
              </a:buClr>
              <a:buSzPct val="80000"/>
            </a:pPr>
            <a:r>
              <a:rPr lang="es-ES" sz="3000" dirty="0">
                <a:solidFill>
                  <a:srgbClr val="932313"/>
                </a:solidFill>
                <a:effectLst>
                  <a:outerShdw blurRad="38100" dist="38100" dir="2700000" algn="tl">
                    <a:srgbClr val="000000">
                      <a:alpha val="43137"/>
                    </a:srgbClr>
                  </a:outerShdw>
                </a:effectLst>
              </a:rPr>
              <a:t>ECESELI: Funciones</a:t>
            </a:r>
          </a:p>
          <a:p>
            <a:endParaRPr lang="es-MX"/>
          </a:p>
        </p:txBody>
      </p:sp>
      <p:sp>
        <p:nvSpPr>
          <p:cNvPr id="4" name="Rectángulo 3">
            <a:extLst>
              <a:ext uri="{FF2B5EF4-FFF2-40B4-BE49-F238E27FC236}">
                <a16:creationId xmlns:a16="http://schemas.microsoft.com/office/drawing/2014/main" xmlns="" id="{9C2515FF-3D15-F743-BE6C-E513558035BC}"/>
              </a:ext>
            </a:extLst>
          </p:cNvPr>
          <p:cNvSpPr/>
          <p:nvPr/>
        </p:nvSpPr>
        <p:spPr>
          <a:xfrm>
            <a:off x="467544" y="1484784"/>
            <a:ext cx="7056784" cy="4616648"/>
          </a:xfrm>
          <a:prstGeom prst="rect">
            <a:avLst/>
          </a:prstGeom>
        </p:spPr>
        <p:txBody>
          <a:bodyPr wrap="square">
            <a:spAutoFit/>
          </a:bodyPr>
          <a:lstStyle/>
          <a:p>
            <a:pPr marL="457200" indent="-457200" algn="just">
              <a:buFont typeface="Wingdings" charset="2"/>
              <a:buChar char="ü"/>
            </a:pPr>
            <a:r>
              <a:rPr lang="es-ES_tradnl" sz="3000" dirty="0">
                <a:solidFill>
                  <a:schemeClr val="tx1">
                    <a:lumMod val="65000"/>
                    <a:lumOff val="35000"/>
                  </a:schemeClr>
                </a:solidFill>
              </a:rPr>
              <a:t>Desarrollar oferta educativa conjunta en Posgrado y Educación Continua, para ofrecer una buena educación, pertinente y trascendente, para impulsar desarrollo social y económico</a:t>
            </a:r>
          </a:p>
          <a:p>
            <a:pPr marL="342900" indent="-342900" algn="just">
              <a:buFont typeface="Wingdings" charset="2"/>
              <a:buChar char="ü"/>
            </a:pPr>
            <a:endParaRPr lang="es-ES_tradnl" sz="1200" dirty="0">
              <a:solidFill>
                <a:schemeClr val="tx1">
                  <a:lumMod val="65000"/>
                  <a:lumOff val="35000"/>
                </a:schemeClr>
              </a:solidFill>
            </a:endParaRPr>
          </a:p>
          <a:p>
            <a:pPr marL="457200" indent="-457200" algn="just">
              <a:buFont typeface="Wingdings" charset="2"/>
              <a:buChar char="ü"/>
            </a:pPr>
            <a:r>
              <a:rPr lang="es-ES_tradnl" sz="3000" dirty="0">
                <a:solidFill>
                  <a:schemeClr val="tx1">
                    <a:lumMod val="65000"/>
                    <a:lumOff val="35000"/>
                  </a:schemeClr>
                </a:solidFill>
              </a:rPr>
              <a:t>Fortalecer la cooperación universitaria en el área de la Educación en Línea</a:t>
            </a:r>
          </a:p>
          <a:p>
            <a:pPr marL="342900" indent="-342900" algn="just">
              <a:buFont typeface="Wingdings" charset="2"/>
              <a:buChar char="ü"/>
            </a:pPr>
            <a:endParaRPr lang="es-ES_tradnl" sz="1200" dirty="0">
              <a:solidFill>
                <a:schemeClr val="tx1">
                  <a:lumMod val="65000"/>
                  <a:lumOff val="35000"/>
                </a:schemeClr>
              </a:solidFill>
            </a:endParaRPr>
          </a:p>
          <a:p>
            <a:pPr marL="457200" indent="-457200" algn="just">
              <a:buFont typeface="Wingdings" charset="2"/>
              <a:buChar char="ü"/>
            </a:pPr>
            <a:r>
              <a:rPr lang="es-ES_tradnl" sz="3000" dirty="0">
                <a:solidFill>
                  <a:schemeClr val="tx1">
                    <a:lumMod val="65000"/>
                    <a:lumOff val="35000"/>
                  </a:schemeClr>
                </a:solidFill>
              </a:rPr>
              <a:t>Impulsar la investigación y la innovación inter, multi y trans-disciplinaria</a:t>
            </a:r>
          </a:p>
        </p:txBody>
      </p:sp>
    </p:spTree>
    <p:extLst>
      <p:ext uri="{BB962C8B-B14F-4D97-AF65-F5344CB8AC3E}">
        <p14:creationId xmlns:p14="http://schemas.microsoft.com/office/powerpoint/2010/main" val="6607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539552" y="1856248"/>
            <a:ext cx="7272808" cy="3588976"/>
          </a:xfrm>
        </p:spPr>
        <p:txBody>
          <a:bodyPr>
            <a:normAutofit/>
          </a:bodyPr>
          <a:lstStyle/>
          <a:p>
            <a:pPr algn="l"/>
            <a:r>
              <a:rPr lang="es-ES" sz="2800" dirty="0">
                <a:solidFill>
                  <a:srgbClr val="932313"/>
                </a:solidFill>
              </a:rPr>
              <a:t>Ofrecer un espacio para compartir posgrados y educación continua</a:t>
            </a:r>
          </a:p>
          <a:p>
            <a:pPr algn="l"/>
            <a:endParaRPr lang="es-ES" sz="1000" dirty="0">
              <a:solidFill>
                <a:srgbClr val="932313"/>
              </a:solidFill>
            </a:endParaRPr>
          </a:p>
          <a:p>
            <a:pPr algn="l"/>
            <a:r>
              <a:rPr lang="es-ES" sz="2800" dirty="0">
                <a:solidFill>
                  <a:srgbClr val="932313"/>
                </a:solidFill>
              </a:rPr>
              <a:t>Impulsar la movilidad virtual de estudiantes y docentes</a:t>
            </a:r>
          </a:p>
          <a:p>
            <a:pPr algn="l"/>
            <a:endParaRPr lang="es-ES" sz="1000" dirty="0">
              <a:solidFill>
                <a:srgbClr val="932313"/>
              </a:solidFill>
            </a:endParaRPr>
          </a:p>
          <a:p>
            <a:pPr algn="l"/>
            <a:r>
              <a:rPr lang="es-ES" sz="2800" dirty="0">
                <a:solidFill>
                  <a:srgbClr val="932313"/>
                </a:solidFill>
              </a:rPr>
              <a:t>Promover una red de investigadores dedicados al estudio de la educación en línea</a:t>
            </a:r>
          </a:p>
          <a:p>
            <a:pPr algn="l"/>
            <a:endParaRPr lang="en-US" sz="2800" dirty="0">
              <a:solidFill>
                <a:srgbClr val="932313"/>
              </a:solidFill>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xmlns="" id="{7E2021EE-A542-B847-9BEC-3F9A6E56584D}"/>
              </a:ext>
            </a:extLst>
          </p:cNvPr>
          <p:cNvSpPr txBox="1"/>
          <p:nvPr/>
        </p:nvSpPr>
        <p:spPr>
          <a:xfrm>
            <a:off x="853200" y="741184"/>
            <a:ext cx="6239080" cy="830997"/>
          </a:xfrm>
          <a:prstGeom prst="rect">
            <a:avLst/>
          </a:prstGeom>
          <a:noFill/>
        </p:spPr>
        <p:txBody>
          <a:bodyPr wrap="none" rtlCol="0">
            <a:spAutoFit/>
          </a:bodyPr>
          <a:lstStyle/>
          <a:p>
            <a:pPr lvl="0">
              <a:spcBef>
                <a:spcPts val="1000"/>
              </a:spcBef>
              <a:buClr>
                <a:srgbClr val="757575"/>
              </a:buClr>
              <a:buSzPct val="80000"/>
            </a:pPr>
            <a:r>
              <a:rPr lang="es-ES" sz="3000" dirty="0">
                <a:solidFill>
                  <a:srgbClr val="932313"/>
                </a:solidFill>
                <a:effectLst>
                  <a:outerShdw blurRad="38100" dist="38100" dir="2700000" algn="tl">
                    <a:srgbClr val="000000">
                      <a:alpha val="43137"/>
                    </a:srgbClr>
                  </a:outerShdw>
                </a:effectLst>
              </a:rPr>
              <a:t>Para empezar, en ECESELI se propone: </a:t>
            </a:r>
          </a:p>
          <a:p>
            <a:endParaRPr lang="es-MX"/>
          </a:p>
        </p:txBody>
      </p:sp>
    </p:spTree>
    <p:extLst>
      <p:ext uri="{BB962C8B-B14F-4D97-AF65-F5344CB8AC3E}">
        <p14:creationId xmlns:p14="http://schemas.microsoft.com/office/powerpoint/2010/main" val="136551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4">
            <a:extLst>
              <a:ext uri="{FF2B5EF4-FFF2-40B4-BE49-F238E27FC236}">
                <a16:creationId xmlns:a16="http://schemas.microsoft.com/office/drawing/2014/main" xmlns="" id="{90A95D3B-1BC6-694A-9B69-6F7638674461}"/>
              </a:ext>
            </a:extLst>
          </p:cNvPr>
          <p:cNvSpPr txBox="1">
            <a:spLocks noChangeArrowheads="1"/>
          </p:cNvSpPr>
          <p:nvPr/>
        </p:nvSpPr>
        <p:spPr bwMode="auto">
          <a:xfrm>
            <a:off x="323528" y="1484784"/>
            <a:ext cx="6696744" cy="5293757"/>
          </a:xfrm>
          <a:prstGeom prst="rect">
            <a:avLst/>
          </a:prstGeom>
          <a:noFill/>
          <a:ln w="9525">
            <a:noFill/>
            <a:miter lim="800000"/>
            <a:headEnd/>
            <a:tailEnd/>
          </a:ln>
        </p:spPr>
        <p:txBody>
          <a:bodyPr wrap="square">
            <a:prstTxWarp prst="textNoShape">
              <a:avLst/>
            </a:prstTxWarp>
            <a:spAutoFit/>
          </a:bodyPr>
          <a:lstStyle/>
          <a:p>
            <a:pPr marL="514350" indent="-514350" algn="r">
              <a:buFontTx/>
              <a:buAutoNum type="arabicParenR"/>
            </a:pPr>
            <a:r>
              <a:rPr lang="es-ES_tradnl" sz="2600" dirty="0">
                <a:solidFill>
                  <a:schemeClr val="tx1">
                    <a:lumMod val="65000"/>
                    <a:lumOff val="35000"/>
                  </a:schemeClr>
                </a:solidFill>
              </a:rPr>
              <a:t>Acceso y uso apropiado de Tecnologías Digitales;</a:t>
            </a:r>
          </a:p>
          <a:p>
            <a:pPr marL="514350" indent="-514350" algn="r">
              <a:buFontTx/>
              <a:buAutoNum type="arabicParenR"/>
            </a:pPr>
            <a:r>
              <a:rPr lang="es-ES_tradnl" sz="2600" dirty="0">
                <a:solidFill>
                  <a:schemeClr val="tx1">
                    <a:lumMod val="65000"/>
                    <a:lumOff val="35000"/>
                  </a:schemeClr>
                </a:solidFill>
              </a:rPr>
              <a:t>Agenda de igualdad de derechos;</a:t>
            </a:r>
          </a:p>
          <a:p>
            <a:pPr marL="514350" indent="-514350" algn="r">
              <a:buAutoNum type="arabicParenR"/>
            </a:pPr>
            <a:r>
              <a:rPr lang="es-ES_tradnl" sz="2600" b="1" dirty="0">
                <a:solidFill>
                  <a:schemeClr val="tx1">
                    <a:lumMod val="65000"/>
                    <a:lumOff val="35000"/>
                  </a:schemeClr>
                </a:solidFill>
              </a:rPr>
              <a:t>Biodiversidad;</a:t>
            </a:r>
          </a:p>
          <a:p>
            <a:pPr marL="514350" indent="-514350" algn="r">
              <a:buFontTx/>
              <a:buAutoNum type="arabicParenR"/>
            </a:pPr>
            <a:r>
              <a:rPr lang="es-ES_tradnl" sz="2600" b="1" dirty="0">
                <a:solidFill>
                  <a:schemeClr val="tx1">
                    <a:lumMod val="65000"/>
                    <a:lumOff val="35000"/>
                  </a:schemeClr>
                </a:solidFill>
              </a:rPr>
              <a:t>Cambio climático</a:t>
            </a:r>
            <a:r>
              <a:rPr lang="es-ES_tradnl" sz="2600" dirty="0">
                <a:solidFill>
                  <a:schemeClr val="tx1">
                    <a:lumMod val="65000"/>
                    <a:lumOff val="35000"/>
                  </a:schemeClr>
                </a:solidFill>
              </a:rPr>
              <a:t>;</a:t>
            </a:r>
          </a:p>
          <a:p>
            <a:pPr marL="514350" indent="-514350" algn="r">
              <a:buAutoNum type="arabicParenR"/>
            </a:pPr>
            <a:r>
              <a:rPr lang="es-MX" sz="2600">
                <a:solidFill>
                  <a:schemeClr val="tx1">
                    <a:lumMod val="65000"/>
                    <a:lumOff val="35000"/>
                  </a:schemeClr>
                </a:solidFill>
              </a:rPr>
              <a:t>Desarrollo profesional de la actividad gubernamental,</a:t>
            </a:r>
          </a:p>
          <a:p>
            <a:pPr marL="514350" indent="-514350" algn="r">
              <a:buAutoNum type="arabicParenR"/>
            </a:pPr>
            <a:r>
              <a:rPr lang="es-ES_tradnl" sz="2600" dirty="0">
                <a:solidFill>
                  <a:schemeClr val="tx1">
                    <a:lumMod val="65000"/>
                    <a:lumOff val="35000"/>
                  </a:schemeClr>
                </a:solidFill>
              </a:rPr>
              <a:t>Dinámica demográfica;</a:t>
            </a:r>
          </a:p>
          <a:p>
            <a:pPr marL="514350" indent="-514350" algn="r">
              <a:buAutoNum type="arabicParenR"/>
            </a:pPr>
            <a:r>
              <a:rPr lang="es-ES_tradnl" sz="2600" b="1" dirty="0">
                <a:solidFill>
                  <a:schemeClr val="tx1">
                    <a:lumMod val="65000"/>
                    <a:lumOff val="35000"/>
                  </a:schemeClr>
                </a:solidFill>
              </a:rPr>
              <a:t>Educación</a:t>
            </a:r>
            <a:r>
              <a:rPr lang="es-ES_tradnl" sz="2600" dirty="0">
                <a:solidFill>
                  <a:schemeClr val="tx1">
                    <a:lumMod val="65000"/>
                    <a:lumOff val="35000"/>
                  </a:schemeClr>
                </a:solidFill>
              </a:rPr>
              <a:t>;</a:t>
            </a:r>
          </a:p>
          <a:p>
            <a:pPr marL="514350" indent="-514350" algn="r">
              <a:buAutoNum type="arabicParenR"/>
            </a:pPr>
            <a:r>
              <a:rPr lang="es-ES_tradnl" sz="2600" dirty="0">
                <a:solidFill>
                  <a:schemeClr val="tx1">
                    <a:lumMod val="65000"/>
                    <a:lumOff val="35000"/>
                  </a:schemeClr>
                </a:solidFill>
              </a:rPr>
              <a:t>Entorno tecnológico y sociedad de la información;</a:t>
            </a:r>
          </a:p>
          <a:p>
            <a:pPr marL="514350" indent="-514350" algn="r">
              <a:buAutoNum type="arabicParenR"/>
            </a:pPr>
            <a:r>
              <a:rPr lang="es-ES_tradnl" sz="2600" b="1" dirty="0">
                <a:solidFill>
                  <a:schemeClr val="tx1">
                    <a:lumMod val="65000"/>
                    <a:lumOff val="35000"/>
                  </a:schemeClr>
                </a:solidFill>
              </a:rPr>
              <a:t>Seguridad</a:t>
            </a:r>
            <a:r>
              <a:rPr lang="es-ES_tradnl" sz="2600" dirty="0">
                <a:solidFill>
                  <a:schemeClr val="tx1">
                    <a:lumMod val="65000"/>
                    <a:lumOff val="35000"/>
                  </a:schemeClr>
                </a:solidFill>
              </a:rPr>
              <a:t>;</a:t>
            </a:r>
          </a:p>
          <a:p>
            <a:pPr marL="514350" indent="-514350" algn="r">
              <a:buAutoNum type="arabicParenR"/>
            </a:pPr>
            <a:r>
              <a:rPr lang="es-ES_tradnl" sz="2600" dirty="0">
                <a:solidFill>
                  <a:schemeClr val="tx1">
                    <a:lumMod val="65000"/>
                    <a:lumOff val="35000"/>
                  </a:schemeClr>
                </a:solidFill>
              </a:rPr>
              <a:t>Sustentabilidad;</a:t>
            </a:r>
          </a:p>
        </p:txBody>
      </p:sp>
      <p:sp>
        <p:nvSpPr>
          <p:cNvPr id="5" name="4 Subtítulo"/>
          <p:cNvSpPr>
            <a:spLocks noGrp="1"/>
          </p:cNvSpPr>
          <p:nvPr>
            <p:ph type="subTitle" idx="1"/>
          </p:nvPr>
        </p:nvSpPr>
        <p:spPr>
          <a:xfrm>
            <a:off x="611560" y="720080"/>
            <a:ext cx="7056784" cy="620688"/>
          </a:xfrm>
        </p:spPr>
        <p:txBody>
          <a:bodyPr>
            <a:normAutofit/>
          </a:bodyPr>
          <a:lstStyle/>
          <a:p>
            <a:pPr algn="ctr"/>
            <a:r>
              <a:rPr lang="es-MX" sz="3000">
                <a:solidFill>
                  <a:srgbClr val="932313"/>
                </a:solidFill>
                <a:effectLst>
                  <a:outerShdw blurRad="38100" dist="38100" dir="2700000" algn="tl">
                    <a:srgbClr val="000000">
                      <a:alpha val="43137"/>
                    </a:srgbClr>
                  </a:outerShdw>
                </a:effectLst>
              </a:rPr>
              <a:t>Temas prioritarios</a:t>
            </a:r>
            <a:endParaRPr lang="en-US" sz="3000" dirty="0">
              <a:solidFill>
                <a:srgbClr val="932313"/>
              </a:solidFill>
              <a:effectLst>
                <a:outerShdw blurRad="38100" dist="38100" dir="2700000" algn="tl">
                  <a:srgbClr val="000000">
                    <a:alpha val="43137"/>
                  </a:srgbClr>
                </a:outerShdw>
              </a:effectLst>
            </a:endParaRPr>
          </a:p>
        </p:txBody>
      </p:sp>
      <p:pic>
        <p:nvPicPr>
          <p:cNvPr id="8" name="11 Imagen" descr="C:\Users\Gabriela\Downloads\Logo---Diplomado.png">
            <a:extLst>
              <a:ext uri="{FF2B5EF4-FFF2-40B4-BE49-F238E27FC236}">
                <a16:creationId xmlns:a16="http://schemas.microsoft.com/office/drawing/2014/main" xmlns="" id="{7A5A0132-E460-2748-BEA7-E8901532D45C}"/>
              </a:ext>
            </a:extLst>
          </p:cNvPr>
          <p:cNvPicPr/>
          <p:nvPr/>
        </p:nvPicPr>
        <p:blipFill>
          <a:blip r:embed="rId2" cstate="email"/>
          <a:srcRect/>
          <a:stretch>
            <a:fillRect/>
          </a:stretch>
        </p:blipFill>
        <p:spPr bwMode="auto">
          <a:xfrm>
            <a:off x="-36512" y="3356992"/>
            <a:ext cx="1907704" cy="2160240"/>
          </a:xfrm>
          <a:prstGeom prst="rect">
            <a:avLst/>
          </a:prstGeom>
          <a:noFill/>
          <a:ln w="9525">
            <a:noFill/>
            <a:miter lim="800000"/>
            <a:headEnd/>
            <a:tailEnd/>
          </a:ln>
        </p:spPr>
      </p:pic>
    </p:spTree>
    <p:extLst>
      <p:ext uri="{BB962C8B-B14F-4D97-AF65-F5344CB8AC3E}">
        <p14:creationId xmlns:p14="http://schemas.microsoft.com/office/powerpoint/2010/main" val="24201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467544" y="531901"/>
            <a:ext cx="7056784" cy="1096899"/>
          </a:xfrm>
        </p:spPr>
        <p:txBody>
          <a:bodyPr>
            <a:normAutofit/>
          </a:bodyPr>
          <a:lstStyle/>
          <a:p>
            <a:pPr algn="ctr"/>
            <a:r>
              <a:rPr lang="es-MX" sz="3000">
                <a:solidFill>
                  <a:srgbClr val="932313"/>
                </a:solidFill>
                <a:effectLst>
                  <a:outerShdw blurRad="38100" dist="38100" dir="2700000" algn="tl">
                    <a:srgbClr val="000000">
                      <a:alpha val="43137"/>
                    </a:srgbClr>
                  </a:outerShdw>
                </a:effectLst>
              </a:rPr>
              <a:t>Educación continua y posgrados compartidos</a:t>
            </a:r>
            <a:endParaRPr lang="en-US" sz="3000" dirty="0">
              <a:solidFill>
                <a:srgbClr val="932313"/>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xmlns="" id="{F448F263-3350-C94C-9567-FCA4684C88BB}"/>
              </a:ext>
            </a:extLst>
          </p:cNvPr>
          <p:cNvPicPr>
            <a:picLocks noChangeAspect="1"/>
          </p:cNvPicPr>
          <p:nvPr/>
        </p:nvPicPr>
        <p:blipFill>
          <a:blip r:embed="rId2"/>
          <a:stretch>
            <a:fillRect/>
          </a:stretch>
        </p:blipFill>
        <p:spPr>
          <a:xfrm>
            <a:off x="2510447" y="1556792"/>
            <a:ext cx="5013427" cy="4880793"/>
          </a:xfrm>
          <a:prstGeom prst="rect">
            <a:avLst/>
          </a:prstGeom>
        </p:spPr>
      </p:pic>
      <p:sp>
        <p:nvSpPr>
          <p:cNvPr id="2" name="1 Título"/>
          <p:cNvSpPr>
            <a:spLocks noGrp="1"/>
          </p:cNvSpPr>
          <p:nvPr>
            <p:ph type="ctrTitle"/>
          </p:nvPr>
        </p:nvSpPr>
        <p:spPr>
          <a:xfrm>
            <a:off x="-36512" y="4005064"/>
            <a:ext cx="3528392" cy="2088232"/>
          </a:xfrm>
          <a:solidFill>
            <a:schemeClr val="bg1"/>
          </a:solidFill>
        </p:spPr>
        <p:txBody>
          <a:bodyPr>
            <a:normAutofit/>
          </a:bodyPr>
          <a:lstStyle/>
          <a:p>
            <a:pPr algn="ctr"/>
            <a:r>
              <a:rPr lang="es-MX" sz="2600">
                <a:solidFill>
                  <a:srgbClr val="932313"/>
                </a:solidFill>
              </a:rPr>
              <a:t>Compartir lo propio de cada institución y trabajar conjuntamente nuevos programas como bienes públicos</a:t>
            </a:r>
            <a:r>
              <a:rPr lang="es-MX" sz="2600"/>
              <a:t> </a:t>
            </a:r>
            <a:endParaRPr lang="en-US" sz="2600" dirty="0"/>
          </a:p>
        </p:txBody>
      </p:sp>
      <p:sp>
        <p:nvSpPr>
          <p:cNvPr id="4" name="Rectángulo 3">
            <a:hlinkClick r:id="rId3"/>
            <a:extLst>
              <a:ext uri="{FF2B5EF4-FFF2-40B4-BE49-F238E27FC236}">
                <a16:creationId xmlns:a16="http://schemas.microsoft.com/office/drawing/2014/main" xmlns="" id="{26783CAD-4D36-474B-B88D-B6BBE1E62DF5}"/>
              </a:ext>
            </a:extLst>
          </p:cNvPr>
          <p:cNvSpPr/>
          <p:nvPr/>
        </p:nvSpPr>
        <p:spPr>
          <a:xfrm>
            <a:off x="107504" y="6516052"/>
            <a:ext cx="3249608" cy="369332"/>
          </a:xfrm>
          <a:prstGeom prst="rect">
            <a:avLst/>
          </a:prstGeom>
        </p:spPr>
        <p:txBody>
          <a:bodyPr wrap="none">
            <a:spAutoFit/>
          </a:bodyPr>
          <a:lstStyle/>
          <a:p>
            <a:r>
              <a:rPr lang="es-MX">
                <a:solidFill>
                  <a:srgbClr val="1155CC"/>
                </a:solidFill>
                <a:latin typeface="arial" panose="020B0604020202020204" pitchFamily="34" charset="0"/>
                <a:hlinkClick r:id="rId3"/>
              </a:rPr>
              <a:t>http://eceseli.cuaed.unam.mx/</a:t>
            </a:r>
            <a:endParaRPr lang="es-MX"/>
          </a:p>
        </p:txBody>
      </p:sp>
    </p:spTree>
    <p:extLst>
      <p:ext uri="{BB962C8B-B14F-4D97-AF65-F5344CB8AC3E}">
        <p14:creationId xmlns:p14="http://schemas.microsoft.com/office/powerpoint/2010/main" val="401469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3" name="CuadroTexto 2">
            <a:extLst>
              <a:ext uri="{FF2B5EF4-FFF2-40B4-BE49-F238E27FC236}">
                <a16:creationId xmlns:a16="http://schemas.microsoft.com/office/drawing/2014/main" xmlns="" id="{7E2021EE-A542-B847-9BEC-3F9A6E56584D}"/>
              </a:ext>
            </a:extLst>
          </p:cNvPr>
          <p:cNvSpPr txBox="1"/>
          <p:nvPr/>
        </p:nvSpPr>
        <p:spPr>
          <a:xfrm>
            <a:off x="663232" y="653787"/>
            <a:ext cx="7725192" cy="553998"/>
          </a:xfrm>
          <a:prstGeom prst="rect">
            <a:avLst/>
          </a:prstGeom>
          <a:noFill/>
        </p:spPr>
        <p:txBody>
          <a:bodyPr wrap="none" rtlCol="0">
            <a:spAutoFit/>
          </a:bodyPr>
          <a:lstStyle/>
          <a:p>
            <a:pPr lvl="0">
              <a:spcBef>
                <a:spcPts val="1000"/>
              </a:spcBef>
              <a:buClr>
                <a:srgbClr val="757575"/>
              </a:buClr>
              <a:buSzPct val="80000"/>
            </a:pPr>
            <a:r>
              <a:rPr lang="es-ES" sz="3000" dirty="0">
                <a:solidFill>
                  <a:srgbClr val="932313"/>
                </a:solidFill>
                <a:effectLst>
                  <a:outerShdw blurRad="38100" dist="38100" dir="2700000" algn="tl">
                    <a:srgbClr val="000000">
                      <a:alpha val="43137"/>
                    </a:srgbClr>
                  </a:outerShdw>
                </a:effectLst>
              </a:rPr>
              <a:t>Esquema de construcción del patrimonio común</a:t>
            </a:r>
          </a:p>
        </p:txBody>
      </p:sp>
      <p:grpSp>
        <p:nvGrpSpPr>
          <p:cNvPr id="4" name="Agrupar 8">
            <a:extLst>
              <a:ext uri="{FF2B5EF4-FFF2-40B4-BE49-F238E27FC236}">
                <a16:creationId xmlns:a16="http://schemas.microsoft.com/office/drawing/2014/main" xmlns="" id="{713CCEB8-587C-864D-A99A-5853C93B57AD}"/>
              </a:ext>
            </a:extLst>
          </p:cNvPr>
          <p:cNvGrpSpPr/>
          <p:nvPr/>
        </p:nvGrpSpPr>
        <p:grpSpPr>
          <a:xfrm>
            <a:off x="459542" y="1808396"/>
            <a:ext cx="8251193" cy="4068876"/>
            <a:chOff x="2031999" y="1268503"/>
            <a:chExt cx="9681878" cy="5573946"/>
          </a:xfrm>
        </p:grpSpPr>
        <p:pic>
          <p:nvPicPr>
            <p:cNvPr id="5" name="Imagen 4">
              <a:extLst>
                <a:ext uri="{FF2B5EF4-FFF2-40B4-BE49-F238E27FC236}">
                  <a16:creationId xmlns:a16="http://schemas.microsoft.com/office/drawing/2014/main" xmlns="" id="{3D6D10EA-E50C-E847-97AB-D28F5D01672A}"/>
                </a:ext>
              </a:extLst>
            </p:cNvPr>
            <p:cNvPicPr>
              <a:picLocks noChangeAspect="1"/>
            </p:cNvPicPr>
            <p:nvPr/>
          </p:nvPicPr>
          <p:blipFill>
            <a:blip r:embed="rId2"/>
            <a:stretch>
              <a:fillRect/>
            </a:stretch>
          </p:blipFill>
          <p:spPr>
            <a:xfrm>
              <a:off x="4198471" y="4990352"/>
              <a:ext cx="5662705" cy="1852097"/>
            </a:xfrm>
            <a:prstGeom prst="rect">
              <a:avLst/>
            </a:prstGeom>
          </p:spPr>
        </p:pic>
        <p:grpSp>
          <p:nvGrpSpPr>
            <p:cNvPr id="6" name="Grupo 4">
              <a:extLst>
                <a:ext uri="{FF2B5EF4-FFF2-40B4-BE49-F238E27FC236}">
                  <a16:creationId xmlns:a16="http://schemas.microsoft.com/office/drawing/2014/main" xmlns="" id="{0D3527EE-57B8-4240-ADC1-7E1FD53BADF5}"/>
                </a:ext>
              </a:extLst>
            </p:cNvPr>
            <p:cNvGrpSpPr/>
            <p:nvPr/>
          </p:nvGrpSpPr>
          <p:grpSpPr>
            <a:xfrm>
              <a:off x="4152056" y="1268503"/>
              <a:ext cx="3901233" cy="1014399"/>
              <a:chOff x="2974136" y="2267399"/>
              <a:chExt cx="2838830" cy="1014399"/>
            </a:xfrm>
          </p:grpSpPr>
          <p:sp>
            <p:nvSpPr>
              <p:cNvPr id="49" name="Disco magnético 48">
                <a:extLst>
                  <a:ext uri="{FF2B5EF4-FFF2-40B4-BE49-F238E27FC236}">
                    <a16:creationId xmlns:a16="http://schemas.microsoft.com/office/drawing/2014/main" xmlns="" id="{CDA5E1EB-4DA3-6C46-8CED-878E504C902D}"/>
                  </a:ext>
                </a:extLst>
              </p:cNvPr>
              <p:cNvSpPr/>
              <p:nvPr/>
            </p:nvSpPr>
            <p:spPr>
              <a:xfrm>
                <a:off x="2974136" y="2315221"/>
                <a:ext cx="2838830" cy="966577"/>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b="1">
                    <a:solidFill>
                      <a:schemeClr val="tx1"/>
                    </a:solidFill>
                    <a:latin typeface="Arial Narrow"/>
                    <a:cs typeface="Arial Narrow"/>
                  </a:rPr>
                  <a:t>Patrimonio Común</a:t>
                </a:r>
              </a:p>
            </p:txBody>
          </p:sp>
          <p:sp>
            <p:nvSpPr>
              <p:cNvPr id="50" name="CuadroTexto 49">
                <a:extLst>
                  <a:ext uri="{FF2B5EF4-FFF2-40B4-BE49-F238E27FC236}">
                    <a16:creationId xmlns:a16="http://schemas.microsoft.com/office/drawing/2014/main" xmlns="" id="{C1407A7D-366F-604D-B84B-8813FA0123F7}"/>
                  </a:ext>
                </a:extLst>
              </p:cNvPr>
              <p:cNvSpPr txBox="1"/>
              <p:nvPr/>
            </p:nvSpPr>
            <p:spPr>
              <a:xfrm>
                <a:off x="4071358" y="2267399"/>
                <a:ext cx="925978" cy="548110"/>
              </a:xfrm>
              <a:prstGeom prst="rect">
                <a:avLst/>
              </a:prstGeom>
              <a:noFill/>
              <a:ln>
                <a:noFill/>
              </a:ln>
            </p:spPr>
            <p:txBody>
              <a:bodyPr wrap="none" rtlCol="0">
                <a:spAutoFit/>
              </a:bodyPr>
              <a:lstStyle/>
              <a:p>
                <a:r>
                  <a:rPr lang="es-ES_tradnl" sz="2000" b="1" dirty="0">
                    <a:latin typeface="Arial Narrow"/>
                    <a:cs typeface="Arial Narrow"/>
                  </a:rPr>
                  <a:t>ECESELI</a:t>
                </a:r>
              </a:p>
            </p:txBody>
          </p:sp>
        </p:grpSp>
        <p:grpSp>
          <p:nvGrpSpPr>
            <p:cNvPr id="7" name="Grupo 30">
              <a:extLst>
                <a:ext uri="{FF2B5EF4-FFF2-40B4-BE49-F238E27FC236}">
                  <a16:creationId xmlns:a16="http://schemas.microsoft.com/office/drawing/2014/main" xmlns="" id="{86782AC1-BA9F-D54D-BC9B-69432B3E1AA1}"/>
                </a:ext>
              </a:extLst>
            </p:cNvPr>
            <p:cNvGrpSpPr/>
            <p:nvPr/>
          </p:nvGrpSpPr>
          <p:grpSpPr>
            <a:xfrm rot="16200000">
              <a:off x="3671621" y="3758561"/>
              <a:ext cx="1566119" cy="593236"/>
              <a:chOff x="3948415" y="5157192"/>
              <a:chExt cx="3656305" cy="292699"/>
            </a:xfrm>
          </p:grpSpPr>
          <p:sp>
            <p:nvSpPr>
              <p:cNvPr id="47" name="Rectángulo 46">
                <a:extLst>
                  <a:ext uri="{FF2B5EF4-FFF2-40B4-BE49-F238E27FC236}">
                    <a16:creationId xmlns:a16="http://schemas.microsoft.com/office/drawing/2014/main" xmlns="" id="{2DA51805-4AB7-B044-A3E9-3AC43EBC52B2}"/>
                  </a:ext>
                </a:extLst>
              </p:cNvPr>
              <p:cNvSpPr/>
              <p:nvPr/>
            </p:nvSpPr>
            <p:spPr>
              <a:xfrm>
                <a:off x="4076328" y="5157192"/>
                <a:ext cx="3528392" cy="2926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48" name="CuadroTexto 47">
                <a:extLst>
                  <a:ext uri="{FF2B5EF4-FFF2-40B4-BE49-F238E27FC236}">
                    <a16:creationId xmlns:a16="http://schemas.microsoft.com/office/drawing/2014/main" xmlns="" id="{C868A4E2-FB66-E344-989B-FE585B1D8242}"/>
                  </a:ext>
                </a:extLst>
              </p:cNvPr>
              <p:cNvSpPr txBox="1"/>
              <p:nvPr/>
            </p:nvSpPr>
            <p:spPr>
              <a:xfrm flipH="1">
                <a:off x="3948415" y="5196152"/>
                <a:ext cx="3534896" cy="240550"/>
              </a:xfrm>
              <a:prstGeom prst="rect">
                <a:avLst/>
              </a:prstGeom>
              <a:noFill/>
            </p:spPr>
            <p:txBody>
              <a:bodyPr wrap="square" rtlCol="0">
                <a:spAutoFit/>
              </a:bodyPr>
              <a:lstStyle/>
              <a:p>
                <a:pPr algn="ctr"/>
                <a:r>
                  <a:rPr lang="es-MX" sz="1000">
                    <a:latin typeface="Arial Narrow"/>
                    <a:cs typeface="Arial Narrow"/>
                  </a:rPr>
                  <a:t>ACREDITACIÓN </a:t>
                </a:r>
              </a:p>
              <a:p>
                <a:pPr algn="ctr"/>
                <a:r>
                  <a:rPr lang="es-MX" sz="1000">
                    <a:latin typeface="Arial Narrow"/>
                    <a:cs typeface="Arial Narrow"/>
                  </a:rPr>
                  <a:t>NACIONAL País 2</a:t>
                </a:r>
              </a:p>
            </p:txBody>
          </p:sp>
        </p:grpSp>
        <p:cxnSp>
          <p:nvCxnSpPr>
            <p:cNvPr id="8" name="Conector recto de flecha 7">
              <a:extLst>
                <a:ext uri="{FF2B5EF4-FFF2-40B4-BE49-F238E27FC236}">
                  <a16:creationId xmlns:a16="http://schemas.microsoft.com/office/drawing/2014/main" xmlns="" id="{DED519E2-8E98-8C46-BDAD-8176C0099971}"/>
                </a:ext>
              </a:extLst>
            </p:cNvPr>
            <p:cNvCxnSpPr>
              <a:endCxn id="48" idx="3"/>
            </p:cNvCxnSpPr>
            <p:nvPr/>
          </p:nvCxnSpPr>
          <p:spPr>
            <a:xfrm flipH="1" flipV="1">
              <a:off x="4480797" y="4838239"/>
              <a:ext cx="106150" cy="2716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Rectángulo 8">
              <a:extLst>
                <a:ext uri="{FF2B5EF4-FFF2-40B4-BE49-F238E27FC236}">
                  <a16:creationId xmlns:a16="http://schemas.microsoft.com/office/drawing/2014/main" xmlns="" id="{55775AF1-6E88-7345-A29D-D0D4FDB0C386}"/>
                </a:ext>
              </a:extLst>
            </p:cNvPr>
            <p:cNvSpPr/>
            <p:nvPr/>
          </p:nvSpPr>
          <p:spPr>
            <a:xfrm rot="16200000">
              <a:off x="4449045" y="3734159"/>
              <a:ext cx="1511328" cy="5932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10" name="Rectángulo 9">
              <a:extLst>
                <a:ext uri="{FF2B5EF4-FFF2-40B4-BE49-F238E27FC236}">
                  <a16:creationId xmlns:a16="http://schemas.microsoft.com/office/drawing/2014/main" xmlns="" id="{FF7D8FD4-C364-2746-91A9-9628225BE60C}"/>
                </a:ext>
              </a:extLst>
            </p:cNvPr>
            <p:cNvSpPr/>
            <p:nvPr/>
          </p:nvSpPr>
          <p:spPr>
            <a:xfrm rot="16200000">
              <a:off x="5184154" y="3737146"/>
              <a:ext cx="1511330" cy="5932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11" name="Rectángulo 10">
              <a:extLst>
                <a:ext uri="{FF2B5EF4-FFF2-40B4-BE49-F238E27FC236}">
                  <a16:creationId xmlns:a16="http://schemas.microsoft.com/office/drawing/2014/main" xmlns="" id="{F0C76AC3-4BDA-B341-A961-B5331F5C575A}"/>
                </a:ext>
              </a:extLst>
            </p:cNvPr>
            <p:cNvSpPr/>
            <p:nvPr/>
          </p:nvSpPr>
          <p:spPr>
            <a:xfrm rot="16200000">
              <a:off x="5919253" y="3740136"/>
              <a:ext cx="1511330" cy="5932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grpSp>
          <p:nvGrpSpPr>
            <p:cNvPr id="12" name="Grupo 30">
              <a:extLst>
                <a:ext uri="{FF2B5EF4-FFF2-40B4-BE49-F238E27FC236}">
                  <a16:creationId xmlns:a16="http://schemas.microsoft.com/office/drawing/2014/main" xmlns="" id="{96791E56-62B3-E948-AD15-1181E2C60C10}"/>
                </a:ext>
              </a:extLst>
            </p:cNvPr>
            <p:cNvGrpSpPr/>
            <p:nvPr/>
          </p:nvGrpSpPr>
          <p:grpSpPr>
            <a:xfrm rot="16200000">
              <a:off x="6665029" y="3739121"/>
              <a:ext cx="1566119" cy="650057"/>
              <a:chOff x="3948415" y="5156060"/>
              <a:chExt cx="3656305" cy="320734"/>
            </a:xfrm>
          </p:grpSpPr>
          <p:sp>
            <p:nvSpPr>
              <p:cNvPr id="45" name="Rectángulo 44">
                <a:extLst>
                  <a:ext uri="{FF2B5EF4-FFF2-40B4-BE49-F238E27FC236}">
                    <a16:creationId xmlns:a16="http://schemas.microsoft.com/office/drawing/2014/main" xmlns="" id="{6FDABA5D-AF9D-8D42-9C9F-0E9D8C821D01}"/>
                  </a:ext>
                </a:extLst>
              </p:cNvPr>
              <p:cNvSpPr/>
              <p:nvPr/>
            </p:nvSpPr>
            <p:spPr>
              <a:xfrm>
                <a:off x="4076328" y="5157192"/>
                <a:ext cx="3528392" cy="2926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46" name="CuadroTexto 45">
                <a:extLst>
                  <a:ext uri="{FF2B5EF4-FFF2-40B4-BE49-F238E27FC236}">
                    <a16:creationId xmlns:a16="http://schemas.microsoft.com/office/drawing/2014/main" xmlns="" id="{B1EE6DFA-B221-3643-8030-61826A13821C}"/>
                  </a:ext>
                </a:extLst>
              </p:cNvPr>
              <p:cNvSpPr txBox="1"/>
              <p:nvPr/>
            </p:nvSpPr>
            <p:spPr>
              <a:xfrm flipH="1">
                <a:off x="3948415" y="5156060"/>
                <a:ext cx="3534896" cy="320734"/>
              </a:xfrm>
              <a:prstGeom prst="rect">
                <a:avLst/>
              </a:prstGeom>
              <a:noFill/>
            </p:spPr>
            <p:txBody>
              <a:bodyPr wrap="square" rtlCol="0">
                <a:spAutoFit/>
              </a:bodyPr>
              <a:lstStyle/>
              <a:p>
                <a:pPr algn="ctr"/>
                <a:r>
                  <a:rPr lang="es-MX" sz="1000">
                    <a:latin typeface="Arial Narrow"/>
                    <a:cs typeface="Arial Narrow"/>
                  </a:rPr>
                  <a:t>ACREDITACIÓN </a:t>
                </a:r>
              </a:p>
              <a:p>
                <a:pPr algn="ctr"/>
                <a:r>
                  <a:rPr lang="es-MX" sz="1000">
                    <a:latin typeface="Arial Narrow"/>
                    <a:cs typeface="Arial Narrow"/>
                  </a:rPr>
                  <a:t>NACIONAL País n-1</a:t>
                </a:r>
              </a:p>
            </p:txBody>
          </p:sp>
        </p:grpSp>
        <p:grpSp>
          <p:nvGrpSpPr>
            <p:cNvPr id="13" name="Grupo 30">
              <a:extLst>
                <a:ext uri="{FF2B5EF4-FFF2-40B4-BE49-F238E27FC236}">
                  <a16:creationId xmlns:a16="http://schemas.microsoft.com/office/drawing/2014/main" xmlns="" id="{ADC3D0F4-D058-B14F-B49C-247797733867}"/>
                </a:ext>
              </a:extLst>
            </p:cNvPr>
            <p:cNvGrpSpPr/>
            <p:nvPr/>
          </p:nvGrpSpPr>
          <p:grpSpPr>
            <a:xfrm rot="16200000">
              <a:off x="7374008" y="3770521"/>
              <a:ext cx="1566119" cy="593236"/>
              <a:chOff x="3948415" y="5157192"/>
              <a:chExt cx="3656305" cy="292699"/>
            </a:xfrm>
          </p:grpSpPr>
          <p:sp>
            <p:nvSpPr>
              <p:cNvPr id="43" name="Rectángulo 42">
                <a:extLst>
                  <a:ext uri="{FF2B5EF4-FFF2-40B4-BE49-F238E27FC236}">
                    <a16:creationId xmlns:a16="http://schemas.microsoft.com/office/drawing/2014/main" xmlns="" id="{0628A013-5020-074A-83F7-98F3A9D46948}"/>
                  </a:ext>
                </a:extLst>
              </p:cNvPr>
              <p:cNvSpPr/>
              <p:nvPr/>
            </p:nvSpPr>
            <p:spPr>
              <a:xfrm>
                <a:off x="4076328" y="5157192"/>
                <a:ext cx="3528392" cy="2926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44" name="CuadroTexto 43">
                <a:extLst>
                  <a:ext uri="{FF2B5EF4-FFF2-40B4-BE49-F238E27FC236}">
                    <a16:creationId xmlns:a16="http://schemas.microsoft.com/office/drawing/2014/main" xmlns="" id="{8E091333-EE0B-CC4D-9A19-1CCC0AF56542}"/>
                  </a:ext>
                </a:extLst>
              </p:cNvPr>
              <p:cNvSpPr txBox="1"/>
              <p:nvPr/>
            </p:nvSpPr>
            <p:spPr>
              <a:xfrm flipH="1">
                <a:off x="3948415" y="5196152"/>
                <a:ext cx="3534896" cy="240550"/>
              </a:xfrm>
              <a:prstGeom prst="rect">
                <a:avLst/>
              </a:prstGeom>
              <a:noFill/>
            </p:spPr>
            <p:txBody>
              <a:bodyPr wrap="square" rtlCol="0">
                <a:spAutoFit/>
              </a:bodyPr>
              <a:lstStyle/>
              <a:p>
                <a:pPr algn="ctr"/>
                <a:r>
                  <a:rPr lang="es-MX" sz="1000">
                    <a:latin typeface="Arial Narrow"/>
                    <a:cs typeface="Arial Narrow"/>
                  </a:rPr>
                  <a:t>ACREDITACIÓN </a:t>
                </a:r>
              </a:p>
              <a:p>
                <a:pPr algn="ctr"/>
                <a:r>
                  <a:rPr lang="es-MX" sz="1000">
                    <a:latin typeface="Arial Narrow"/>
                    <a:cs typeface="Arial Narrow"/>
                  </a:rPr>
                  <a:t>NACIONAL País n</a:t>
                </a:r>
              </a:p>
            </p:txBody>
          </p:sp>
        </p:grpSp>
        <p:grpSp>
          <p:nvGrpSpPr>
            <p:cNvPr id="14" name="Grupo 30">
              <a:extLst>
                <a:ext uri="{FF2B5EF4-FFF2-40B4-BE49-F238E27FC236}">
                  <a16:creationId xmlns:a16="http://schemas.microsoft.com/office/drawing/2014/main" xmlns="" id="{5B31DC8C-1C29-FE46-B831-6E22486A624C}"/>
                </a:ext>
              </a:extLst>
            </p:cNvPr>
            <p:cNvGrpSpPr/>
            <p:nvPr/>
          </p:nvGrpSpPr>
          <p:grpSpPr>
            <a:xfrm rot="16200000">
              <a:off x="2927562" y="3761552"/>
              <a:ext cx="1566119" cy="593236"/>
              <a:chOff x="3948415" y="5157192"/>
              <a:chExt cx="3656305" cy="292699"/>
            </a:xfrm>
          </p:grpSpPr>
          <p:sp>
            <p:nvSpPr>
              <p:cNvPr id="41" name="Rectángulo 40">
                <a:extLst>
                  <a:ext uri="{FF2B5EF4-FFF2-40B4-BE49-F238E27FC236}">
                    <a16:creationId xmlns:a16="http://schemas.microsoft.com/office/drawing/2014/main" xmlns="" id="{59F3F1E5-1142-0443-AAE1-B96925CB1180}"/>
                  </a:ext>
                </a:extLst>
              </p:cNvPr>
              <p:cNvSpPr/>
              <p:nvPr/>
            </p:nvSpPr>
            <p:spPr>
              <a:xfrm>
                <a:off x="4076328" y="5157192"/>
                <a:ext cx="3528392" cy="2926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100">
                  <a:latin typeface="Arial Narrow"/>
                  <a:cs typeface="Arial Narrow"/>
                </a:endParaRPr>
              </a:p>
            </p:txBody>
          </p:sp>
          <p:sp>
            <p:nvSpPr>
              <p:cNvPr id="42" name="CuadroTexto 41">
                <a:extLst>
                  <a:ext uri="{FF2B5EF4-FFF2-40B4-BE49-F238E27FC236}">
                    <a16:creationId xmlns:a16="http://schemas.microsoft.com/office/drawing/2014/main" xmlns="" id="{C6DA375D-BEF8-1B48-BD4C-C71C50F9C65E}"/>
                  </a:ext>
                </a:extLst>
              </p:cNvPr>
              <p:cNvSpPr txBox="1"/>
              <p:nvPr/>
            </p:nvSpPr>
            <p:spPr>
              <a:xfrm flipH="1">
                <a:off x="3948415" y="5191697"/>
                <a:ext cx="3534895" cy="249460"/>
              </a:xfrm>
              <a:prstGeom prst="rect">
                <a:avLst/>
              </a:prstGeom>
              <a:noFill/>
            </p:spPr>
            <p:txBody>
              <a:bodyPr wrap="square" rtlCol="0">
                <a:spAutoFit/>
              </a:bodyPr>
              <a:lstStyle/>
              <a:p>
                <a:pPr algn="ctr"/>
                <a:r>
                  <a:rPr lang="es-MX" sz="1100">
                    <a:latin typeface="Arial Narrow"/>
                    <a:cs typeface="Arial Narrow"/>
                  </a:rPr>
                  <a:t>ACREDITACIÓN </a:t>
                </a:r>
              </a:p>
              <a:p>
                <a:pPr algn="ctr"/>
                <a:r>
                  <a:rPr lang="es-MX" sz="1100">
                    <a:latin typeface="Arial Narrow"/>
                    <a:cs typeface="Arial Narrow"/>
                  </a:rPr>
                  <a:t>NACIONAL </a:t>
                </a:r>
                <a:r>
                  <a:rPr lang="es-MX" sz="1000">
                    <a:latin typeface="Arial Narrow"/>
                    <a:cs typeface="Arial Narrow"/>
                  </a:rPr>
                  <a:t>País</a:t>
                </a:r>
                <a:r>
                  <a:rPr lang="es-MX" sz="1100">
                    <a:latin typeface="Arial Narrow"/>
                    <a:cs typeface="Arial Narrow"/>
                  </a:rPr>
                  <a:t> 1</a:t>
                </a:r>
              </a:p>
            </p:txBody>
          </p:sp>
        </p:grpSp>
        <p:cxnSp>
          <p:nvCxnSpPr>
            <p:cNvPr id="15" name="Conector recto de flecha 14">
              <a:extLst>
                <a:ext uri="{FF2B5EF4-FFF2-40B4-BE49-F238E27FC236}">
                  <a16:creationId xmlns:a16="http://schemas.microsoft.com/office/drawing/2014/main" xmlns="" id="{C6B2A19D-57C9-7A48-9E2D-DFD892CB8325}"/>
                </a:ext>
              </a:extLst>
            </p:cNvPr>
            <p:cNvCxnSpPr>
              <a:endCxn id="42" idx="3"/>
            </p:cNvCxnSpPr>
            <p:nvPr/>
          </p:nvCxnSpPr>
          <p:spPr>
            <a:xfrm flipH="1" flipV="1">
              <a:off x="3736738" y="4841230"/>
              <a:ext cx="1119154" cy="11053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Conector recto de flecha 15">
              <a:extLst>
                <a:ext uri="{FF2B5EF4-FFF2-40B4-BE49-F238E27FC236}">
                  <a16:creationId xmlns:a16="http://schemas.microsoft.com/office/drawing/2014/main" xmlns="" id="{FF086DC0-CDBF-DD43-874C-BAEAB779A8CD}"/>
                </a:ext>
              </a:extLst>
            </p:cNvPr>
            <p:cNvCxnSpPr/>
            <p:nvPr/>
          </p:nvCxnSpPr>
          <p:spPr>
            <a:xfrm flipH="1" flipV="1">
              <a:off x="5230817" y="4841230"/>
              <a:ext cx="252595" cy="6870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xmlns="" id="{39CE5E1D-16FF-4249-BD72-6F6A4D74BA3D}"/>
                </a:ext>
              </a:extLst>
            </p:cNvPr>
            <p:cNvCxnSpPr/>
            <p:nvPr/>
          </p:nvCxnSpPr>
          <p:spPr>
            <a:xfrm flipV="1">
              <a:off x="5916705" y="4844216"/>
              <a:ext cx="49229" cy="5346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Conector recto de flecha 17">
              <a:extLst>
                <a:ext uri="{FF2B5EF4-FFF2-40B4-BE49-F238E27FC236}">
                  <a16:creationId xmlns:a16="http://schemas.microsoft.com/office/drawing/2014/main" xmlns="" id="{43A6F3FD-985C-DF4B-BC02-DE338A7AFBF0}"/>
                </a:ext>
              </a:extLst>
            </p:cNvPr>
            <p:cNvCxnSpPr/>
            <p:nvPr/>
          </p:nvCxnSpPr>
          <p:spPr>
            <a:xfrm flipV="1">
              <a:off x="5961529" y="4847206"/>
              <a:ext cx="739504" cy="10993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Conector recto de flecha 18">
              <a:extLst>
                <a:ext uri="{FF2B5EF4-FFF2-40B4-BE49-F238E27FC236}">
                  <a16:creationId xmlns:a16="http://schemas.microsoft.com/office/drawing/2014/main" xmlns="" id="{0270D80D-2875-0E4D-B285-E4ADC5D327F6}"/>
                </a:ext>
              </a:extLst>
            </p:cNvPr>
            <p:cNvCxnSpPr>
              <a:endCxn id="46" idx="3"/>
            </p:cNvCxnSpPr>
            <p:nvPr/>
          </p:nvCxnSpPr>
          <p:spPr>
            <a:xfrm flipV="1">
              <a:off x="6230470" y="4847209"/>
              <a:ext cx="1217619" cy="14280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Conector recto de flecha 19">
              <a:extLst>
                <a:ext uri="{FF2B5EF4-FFF2-40B4-BE49-F238E27FC236}">
                  <a16:creationId xmlns:a16="http://schemas.microsoft.com/office/drawing/2014/main" xmlns="" id="{7C4FA390-44E9-1C4D-8C32-949CB3D5DB55}"/>
                </a:ext>
              </a:extLst>
            </p:cNvPr>
            <p:cNvCxnSpPr>
              <a:endCxn id="44" idx="3"/>
            </p:cNvCxnSpPr>
            <p:nvPr/>
          </p:nvCxnSpPr>
          <p:spPr>
            <a:xfrm flipV="1">
              <a:off x="7097059" y="4850199"/>
              <a:ext cx="1086125" cy="10515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 name="CuadroTexto 20">
              <a:extLst>
                <a:ext uri="{FF2B5EF4-FFF2-40B4-BE49-F238E27FC236}">
                  <a16:creationId xmlns:a16="http://schemas.microsoft.com/office/drawing/2014/main" xmlns="" id="{13860136-0730-624A-8FF4-C5F3060E783A}"/>
                </a:ext>
              </a:extLst>
            </p:cNvPr>
            <p:cNvSpPr txBox="1"/>
            <p:nvPr/>
          </p:nvSpPr>
          <p:spPr>
            <a:xfrm flipH="1">
              <a:off x="4172995" y="2638566"/>
              <a:ext cx="3850418" cy="421623"/>
            </a:xfrm>
            <a:prstGeom prst="rect">
              <a:avLst/>
            </a:prstGeom>
            <a:noFill/>
            <a:ln>
              <a:solidFill>
                <a:srgbClr val="4F81BD"/>
              </a:solidFill>
            </a:ln>
          </p:spPr>
          <p:txBody>
            <a:bodyPr wrap="square" rtlCol="0">
              <a:spAutoFit/>
            </a:bodyPr>
            <a:lstStyle/>
            <a:p>
              <a:pPr algn="ctr"/>
              <a:r>
                <a:rPr lang="es-MX" sz="1400">
                  <a:latin typeface="Arial Narrow"/>
                  <a:cs typeface="Arial Narrow"/>
                </a:rPr>
                <a:t>CERTIFICACIÓN INTERNACIONAL</a:t>
              </a:r>
            </a:p>
          </p:txBody>
        </p:sp>
        <p:cxnSp>
          <p:nvCxnSpPr>
            <p:cNvPr id="22" name="Conector recto de flecha 21">
              <a:extLst>
                <a:ext uri="{FF2B5EF4-FFF2-40B4-BE49-F238E27FC236}">
                  <a16:creationId xmlns:a16="http://schemas.microsoft.com/office/drawing/2014/main" xmlns="" id="{FF365C8A-D687-D148-9665-08F286C11CD4}"/>
                </a:ext>
              </a:extLst>
            </p:cNvPr>
            <p:cNvCxnSpPr>
              <a:stCxn id="41" idx="3"/>
              <a:endCxn id="21" idx="2"/>
            </p:cNvCxnSpPr>
            <p:nvPr/>
          </p:nvCxnSpPr>
          <p:spPr>
            <a:xfrm flipV="1">
              <a:off x="3710620" y="3060189"/>
              <a:ext cx="2387584" cy="21492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a16="http://schemas.microsoft.com/office/drawing/2014/main" xmlns="" id="{9C3F16CD-7E80-0F4D-A380-8F95A6C5E073}"/>
                </a:ext>
              </a:extLst>
            </p:cNvPr>
            <p:cNvCxnSpPr>
              <a:stCxn id="47" idx="3"/>
              <a:endCxn id="21" idx="2"/>
            </p:cNvCxnSpPr>
            <p:nvPr/>
          </p:nvCxnSpPr>
          <p:spPr>
            <a:xfrm flipV="1">
              <a:off x="4454680" y="3060189"/>
              <a:ext cx="1643523" cy="21193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Conector recto de flecha 23">
              <a:extLst>
                <a:ext uri="{FF2B5EF4-FFF2-40B4-BE49-F238E27FC236}">
                  <a16:creationId xmlns:a16="http://schemas.microsoft.com/office/drawing/2014/main" xmlns="" id="{C36F1A7C-5B6A-104D-8BB9-00356A421B16}"/>
                </a:ext>
              </a:extLst>
            </p:cNvPr>
            <p:cNvCxnSpPr>
              <a:stCxn id="9" idx="3"/>
              <a:endCxn id="21" idx="2"/>
            </p:cNvCxnSpPr>
            <p:nvPr/>
          </p:nvCxnSpPr>
          <p:spPr>
            <a:xfrm flipV="1">
              <a:off x="5204709" y="3060189"/>
              <a:ext cx="893494" cy="2149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Conector recto de flecha 24">
              <a:extLst>
                <a:ext uri="{FF2B5EF4-FFF2-40B4-BE49-F238E27FC236}">
                  <a16:creationId xmlns:a16="http://schemas.microsoft.com/office/drawing/2014/main" xmlns="" id="{D4C67D2F-C7B1-E348-B231-409576A309B4}"/>
                </a:ext>
              </a:extLst>
            </p:cNvPr>
            <p:cNvCxnSpPr>
              <a:stCxn id="43" idx="3"/>
              <a:endCxn id="21" idx="2"/>
            </p:cNvCxnSpPr>
            <p:nvPr/>
          </p:nvCxnSpPr>
          <p:spPr>
            <a:xfrm flipH="1" flipV="1">
              <a:off x="6098203" y="3060189"/>
              <a:ext cx="2058863" cy="2238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Conector recto de flecha 25">
              <a:extLst>
                <a:ext uri="{FF2B5EF4-FFF2-40B4-BE49-F238E27FC236}">
                  <a16:creationId xmlns:a16="http://schemas.microsoft.com/office/drawing/2014/main" xmlns="" id="{04413AA2-6C18-0441-8E15-5B7FC56718E8}"/>
                </a:ext>
              </a:extLst>
            </p:cNvPr>
            <p:cNvCxnSpPr>
              <a:stCxn id="10" idx="3"/>
              <a:endCxn id="21" idx="2"/>
            </p:cNvCxnSpPr>
            <p:nvPr/>
          </p:nvCxnSpPr>
          <p:spPr>
            <a:xfrm flipV="1">
              <a:off x="5939820" y="3060189"/>
              <a:ext cx="158383" cy="2179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xmlns="" id="{B770A59C-F331-544E-8E39-5DC81B2A7BD8}"/>
                </a:ext>
              </a:extLst>
            </p:cNvPr>
            <p:cNvCxnSpPr>
              <a:stCxn id="11" idx="3"/>
              <a:endCxn id="21" idx="2"/>
            </p:cNvCxnSpPr>
            <p:nvPr/>
          </p:nvCxnSpPr>
          <p:spPr>
            <a:xfrm flipH="1" flipV="1">
              <a:off x="6098203" y="3060189"/>
              <a:ext cx="576716" cy="2209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Conector recto de flecha 27">
              <a:extLst>
                <a:ext uri="{FF2B5EF4-FFF2-40B4-BE49-F238E27FC236}">
                  <a16:creationId xmlns:a16="http://schemas.microsoft.com/office/drawing/2014/main" xmlns="" id="{79B5F3B0-09CF-CC4A-ADDE-D94B0D176C13}"/>
                </a:ext>
              </a:extLst>
            </p:cNvPr>
            <p:cNvCxnSpPr>
              <a:stCxn id="45" idx="3"/>
              <a:endCxn id="21" idx="2"/>
            </p:cNvCxnSpPr>
            <p:nvPr/>
          </p:nvCxnSpPr>
          <p:spPr>
            <a:xfrm flipH="1" flipV="1">
              <a:off x="6098203" y="3060189"/>
              <a:ext cx="1323764" cy="22090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Flecha arriba 28">
              <a:extLst>
                <a:ext uri="{FF2B5EF4-FFF2-40B4-BE49-F238E27FC236}">
                  <a16:creationId xmlns:a16="http://schemas.microsoft.com/office/drawing/2014/main" xmlns="" id="{DB852456-298C-CF43-8DF1-1932B202FBCC}"/>
                </a:ext>
              </a:extLst>
            </p:cNvPr>
            <p:cNvSpPr/>
            <p:nvPr/>
          </p:nvSpPr>
          <p:spPr>
            <a:xfrm>
              <a:off x="6006353" y="2315882"/>
              <a:ext cx="290395" cy="343648"/>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pic>
          <p:nvPicPr>
            <p:cNvPr id="30" name="Imagen 29">
              <a:hlinkClick r:id="rId3"/>
              <a:extLst>
                <a:ext uri="{FF2B5EF4-FFF2-40B4-BE49-F238E27FC236}">
                  <a16:creationId xmlns:a16="http://schemas.microsoft.com/office/drawing/2014/main" xmlns="" id="{C34B7746-E865-414B-A127-DFEFAA0FF809}"/>
                </a:ext>
              </a:extLst>
            </p:cNvPr>
            <p:cNvPicPr>
              <a:picLocks noChangeAspect="1"/>
            </p:cNvPicPr>
            <p:nvPr/>
          </p:nvPicPr>
          <p:blipFill>
            <a:blip r:embed="rId4"/>
            <a:stretch>
              <a:fillRect/>
            </a:stretch>
          </p:blipFill>
          <p:spPr>
            <a:xfrm>
              <a:off x="2031999" y="2121647"/>
              <a:ext cx="882917" cy="1249328"/>
            </a:xfrm>
            <a:prstGeom prst="rect">
              <a:avLst/>
            </a:prstGeom>
          </p:spPr>
        </p:pic>
        <p:sp>
          <p:nvSpPr>
            <p:cNvPr id="31" name="Flecha derecha 30">
              <a:extLst>
                <a:ext uri="{FF2B5EF4-FFF2-40B4-BE49-F238E27FC236}">
                  <a16:creationId xmlns:a16="http://schemas.microsoft.com/office/drawing/2014/main" xmlns="" id="{1EE81855-6E06-C943-BE78-3FA0EEA81FD6}"/>
                </a:ext>
              </a:extLst>
            </p:cNvPr>
            <p:cNvSpPr/>
            <p:nvPr/>
          </p:nvSpPr>
          <p:spPr>
            <a:xfrm>
              <a:off x="2898587" y="2689414"/>
              <a:ext cx="1255059" cy="24557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pic>
          <p:nvPicPr>
            <p:cNvPr id="32" name="14 Imagen">
              <a:extLst>
                <a:ext uri="{FF2B5EF4-FFF2-40B4-BE49-F238E27FC236}">
                  <a16:creationId xmlns:a16="http://schemas.microsoft.com/office/drawing/2014/main" xmlns="" id="{DFB29109-1425-EE4A-8F05-2E463DFD88F4}"/>
                </a:ext>
              </a:extLst>
            </p:cNvPr>
            <p:cNvPicPr>
              <a:picLocks noChangeAspect="1"/>
            </p:cNvPicPr>
            <p:nvPr/>
          </p:nvPicPr>
          <p:blipFill>
            <a:blip r:embed="rId5"/>
            <a:stretch>
              <a:fillRect/>
            </a:stretch>
          </p:blipFill>
          <p:spPr>
            <a:xfrm>
              <a:off x="9192385" y="4617051"/>
              <a:ext cx="1008063" cy="641350"/>
            </a:xfrm>
            <a:prstGeom prst="rect">
              <a:avLst/>
            </a:prstGeom>
            <a:ln>
              <a:noFill/>
            </a:ln>
            <a:effectLst>
              <a:outerShdw blurRad="292100" dist="139700" dir="2700000" algn="tl" rotWithShape="0">
                <a:srgbClr val="333333">
                  <a:alpha val="65000"/>
                </a:srgbClr>
              </a:outerShdw>
            </a:effectLst>
          </p:spPr>
        </p:pic>
        <p:pic>
          <p:nvPicPr>
            <p:cNvPr id="33" name="Imagen 32">
              <a:extLst>
                <a:ext uri="{FF2B5EF4-FFF2-40B4-BE49-F238E27FC236}">
                  <a16:creationId xmlns:a16="http://schemas.microsoft.com/office/drawing/2014/main" xmlns="" id="{BE317B5E-EDAC-CF4F-BF6A-9B6296615649}"/>
                </a:ext>
              </a:extLst>
            </p:cNvPr>
            <p:cNvPicPr>
              <a:picLocks noChangeAspect="1"/>
            </p:cNvPicPr>
            <p:nvPr/>
          </p:nvPicPr>
          <p:blipFill>
            <a:blip r:embed="rId6"/>
            <a:stretch>
              <a:fillRect/>
            </a:stretch>
          </p:blipFill>
          <p:spPr>
            <a:xfrm>
              <a:off x="10352979" y="4557392"/>
              <a:ext cx="761642" cy="627738"/>
            </a:xfrm>
            <a:prstGeom prst="rect">
              <a:avLst/>
            </a:prstGeom>
          </p:spPr>
        </p:pic>
        <p:pic>
          <p:nvPicPr>
            <p:cNvPr id="34" name="Imagen 33">
              <a:extLst>
                <a:ext uri="{FF2B5EF4-FFF2-40B4-BE49-F238E27FC236}">
                  <a16:creationId xmlns:a16="http://schemas.microsoft.com/office/drawing/2014/main" xmlns="" id="{9F2AC56D-24A1-1B4B-B51A-747F74DBB27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20183" y="4347860"/>
              <a:ext cx="493694" cy="695333"/>
            </a:xfrm>
            <a:prstGeom prst="rect">
              <a:avLst/>
            </a:prstGeom>
          </p:spPr>
        </p:pic>
        <p:pic>
          <p:nvPicPr>
            <p:cNvPr id="35" name="3 Imagen">
              <a:extLst>
                <a:ext uri="{FF2B5EF4-FFF2-40B4-BE49-F238E27FC236}">
                  <a16:creationId xmlns:a16="http://schemas.microsoft.com/office/drawing/2014/main" xmlns="" id="{29264FB7-87FA-B349-95FC-F531F9D167D5}"/>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9082736" y="2330827"/>
              <a:ext cx="1316318" cy="971550"/>
            </a:xfrm>
            <a:prstGeom prst="rect">
              <a:avLst/>
            </a:prstGeom>
            <a:noFill/>
          </p:spPr>
        </p:pic>
        <p:cxnSp>
          <p:nvCxnSpPr>
            <p:cNvPr id="36" name="Conector recto de flecha 35">
              <a:extLst>
                <a:ext uri="{FF2B5EF4-FFF2-40B4-BE49-F238E27FC236}">
                  <a16:creationId xmlns:a16="http://schemas.microsoft.com/office/drawing/2014/main" xmlns="" id="{3D070AD8-693C-0B40-98A6-CEBCB671DB98}"/>
                </a:ext>
              </a:extLst>
            </p:cNvPr>
            <p:cNvCxnSpPr>
              <a:stCxn id="32" idx="0"/>
              <a:endCxn id="35" idx="2"/>
            </p:cNvCxnSpPr>
            <p:nvPr/>
          </p:nvCxnSpPr>
          <p:spPr>
            <a:xfrm flipV="1">
              <a:off x="9696417" y="3302377"/>
              <a:ext cx="44478" cy="13146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Conector recto de flecha 36">
              <a:extLst>
                <a:ext uri="{FF2B5EF4-FFF2-40B4-BE49-F238E27FC236}">
                  <a16:creationId xmlns:a16="http://schemas.microsoft.com/office/drawing/2014/main" xmlns="" id="{2DED09A1-9BE3-6340-BE7C-5FFC7BED43EE}"/>
                </a:ext>
              </a:extLst>
            </p:cNvPr>
            <p:cNvCxnSpPr>
              <a:stCxn id="33" idx="0"/>
              <a:endCxn id="35" idx="2"/>
            </p:cNvCxnSpPr>
            <p:nvPr/>
          </p:nvCxnSpPr>
          <p:spPr>
            <a:xfrm flipH="1" flipV="1">
              <a:off x="9740895" y="3302377"/>
              <a:ext cx="992905" cy="12550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Conector recto de flecha 37">
              <a:extLst>
                <a:ext uri="{FF2B5EF4-FFF2-40B4-BE49-F238E27FC236}">
                  <a16:creationId xmlns:a16="http://schemas.microsoft.com/office/drawing/2014/main" xmlns="" id="{A327708B-4D4F-D34B-9CAD-74CA80CA9043}"/>
                </a:ext>
              </a:extLst>
            </p:cNvPr>
            <p:cNvCxnSpPr>
              <a:stCxn id="34" idx="0"/>
              <a:endCxn id="35" idx="2"/>
            </p:cNvCxnSpPr>
            <p:nvPr/>
          </p:nvCxnSpPr>
          <p:spPr>
            <a:xfrm flipH="1" flipV="1">
              <a:off x="9740895" y="3302377"/>
              <a:ext cx="1726135" cy="10454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9" name="Flecha derecha 38">
              <a:extLst>
                <a:ext uri="{FF2B5EF4-FFF2-40B4-BE49-F238E27FC236}">
                  <a16:creationId xmlns:a16="http://schemas.microsoft.com/office/drawing/2014/main" xmlns="" id="{27186E38-FB57-2C43-9614-383945083991}"/>
                </a:ext>
              </a:extLst>
            </p:cNvPr>
            <p:cNvSpPr/>
            <p:nvPr/>
          </p:nvSpPr>
          <p:spPr>
            <a:xfrm>
              <a:off x="8008470" y="2689412"/>
              <a:ext cx="1108633" cy="2485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cxnSp>
          <p:nvCxnSpPr>
            <p:cNvPr id="40" name="Conector recto de flecha 39">
              <a:extLst>
                <a:ext uri="{FF2B5EF4-FFF2-40B4-BE49-F238E27FC236}">
                  <a16:creationId xmlns:a16="http://schemas.microsoft.com/office/drawing/2014/main" xmlns="" id="{E16C9CEC-AB86-6642-B754-D9E49F34C74A}"/>
                </a:ext>
              </a:extLst>
            </p:cNvPr>
            <p:cNvCxnSpPr>
              <a:stCxn id="35" idx="0"/>
              <a:endCxn id="49" idx="4"/>
            </p:cNvCxnSpPr>
            <p:nvPr/>
          </p:nvCxnSpPr>
          <p:spPr>
            <a:xfrm flipH="1" flipV="1">
              <a:off x="8053289" y="1799614"/>
              <a:ext cx="1687606" cy="5312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pic>
        <p:nvPicPr>
          <p:cNvPr id="51" name="Imagen 50" descr="perinola-612x450.jpg">
            <a:extLst>
              <a:ext uri="{FF2B5EF4-FFF2-40B4-BE49-F238E27FC236}">
                <a16:creationId xmlns:a16="http://schemas.microsoft.com/office/drawing/2014/main" xmlns="" id="{02B13B2F-C069-CD47-AF45-CE6BE3CB848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2729"/>
          <a:stretch/>
        </p:blipFill>
        <p:spPr>
          <a:xfrm>
            <a:off x="216643" y="5184373"/>
            <a:ext cx="2143249" cy="1532913"/>
          </a:xfrm>
          <a:prstGeom prst="rect">
            <a:avLst/>
          </a:prstGeom>
        </p:spPr>
      </p:pic>
      <p:sp>
        <p:nvSpPr>
          <p:cNvPr id="52" name="Elipse 51">
            <a:extLst>
              <a:ext uri="{FF2B5EF4-FFF2-40B4-BE49-F238E27FC236}">
                <a16:creationId xmlns:a16="http://schemas.microsoft.com/office/drawing/2014/main" xmlns="" id="{0B9DD131-C9AF-8540-B06C-08AA4B5B0474}"/>
              </a:ext>
            </a:extLst>
          </p:cNvPr>
          <p:cNvSpPr/>
          <p:nvPr/>
        </p:nvSpPr>
        <p:spPr>
          <a:xfrm>
            <a:off x="2808980" y="4583333"/>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sp>
        <p:nvSpPr>
          <p:cNvPr id="53" name="Elipse 52">
            <a:extLst>
              <a:ext uri="{FF2B5EF4-FFF2-40B4-BE49-F238E27FC236}">
                <a16:creationId xmlns:a16="http://schemas.microsoft.com/office/drawing/2014/main" xmlns="" id="{2087D129-C9AF-1A49-9070-26976E66168B}"/>
              </a:ext>
            </a:extLst>
          </p:cNvPr>
          <p:cNvSpPr/>
          <p:nvPr/>
        </p:nvSpPr>
        <p:spPr>
          <a:xfrm>
            <a:off x="3442625" y="4586819"/>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sp>
        <p:nvSpPr>
          <p:cNvPr id="54" name="Elipse 53">
            <a:extLst>
              <a:ext uri="{FF2B5EF4-FFF2-40B4-BE49-F238E27FC236}">
                <a16:creationId xmlns:a16="http://schemas.microsoft.com/office/drawing/2014/main" xmlns="" id="{8F47C4C8-43BF-2F42-9061-B25E0CAAEC83}"/>
              </a:ext>
            </a:extLst>
          </p:cNvPr>
          <p:cNvSpPr/>
          <p:nvPr/>
        </p:nvSpPr>
        <p:spPr>
          <a:xfrm>
            <a:off x="4081060" y="4592699"/>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sp>
        <p:nvSpPr>
          <p:cNvPr id="55" name="Elipse 54">
            <a:extLst>
              <a:ext uri="{FF2B5EF4-FFF2-40B4-BE49-F238E27FC236}">
                <a16:creationId xmlns:a16="http://schemas.microsoft.com/office/drawing/2014/main" xmlns="" id="{92987AD4-5E2B-004C-8035-6A6122A4478B}"/>
              </a:ext>
            </a:extLst>
          </p:cNvPr>
          <p:cNvSpPr/>
          <p:nvPr/>
        </p:nvSpPr>
        <p:spPr>
          <a:xfrm>
            <a:off x="3084608" y="3559747"/>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sp>
        <p:nvSpPr>
          <p:cNvPr id="56" name="Elipse 55">
            <a:extLst>
              <a:ext uri="{FF2B5EF4-FFF2-40B4-BE49-F238E27FC236}">
                <a16:creationId xmlns:a16="http://schemas.microsoft.com/office/drawing/2014/main" xmlns="" id="{149D296A-675B-CD46-96F4-53C1EF2766EC}"/>
              </a:ext>
            </a:extLst>
          </p:cNvPr>
          <p:cNvSpPr/>
          <p:nvPr/>
        </p:nvSpPr>
        <p:spPr>
          <a:xfrm>
            <a:off x="3718253" y="3563233"/>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sp>
        <p:nvSpPr>
          <p:cNvPr id="57" name="Elipse 56">
            <a:extLst>
              <a:ext uri="{FF2B5EF4-FFF2-40B4-BE49-F238E27FC236}">
                <a16:creationId xmlns:a16="http://schemas.microsoft.com/office/drawing/2014/main" xmlns="" id="{DBC7DD32-EBBB-DE46-927D-1D31C60A5AC4}"/>
              </a:ext>
            </a:extLst>
          </p:cNvPr>
          <p:cNvSpPr/>
          <p:nvPr/>
        </p:nvSpPr>
        <p:spPr>
          <a:xfrm>
            <a:off x="4356688" y="3569113"/>
            <a:ext cx="138465" cy="1628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latin typeface="Arial Narrow"/>
              <a:cs typeface="Arial Narrow"/>
            </a:endParaRPr>
          </a:p>
        </p:txBody>
      </p:sp>
      <p:pic>
        <p:nvPicPr>
          <p:cNvPr id="58" name="Imagen 57">
            <a:extLst>
              <a:ext uri="{FF2B5EF4-FFF2-40B4-BE49-F238E27FC236}">
                <a16:creationId xmlns:a16="http://schemas.microsoft.com/office/drawing/2014/main" xmlns="" id="{568EEB0C-CB70-0D48-8317-3903D31C0ACF}"/>
              </a:ext>
            </a:extLst>
          </p:cNvPr>
          <p:cNvPicPr>
            <a:picLocks noChangeAspect="1"/>
          </p:cNvPicPr>
          <p:nvPr/>
        </p:nvPicPr>
        <p:blipFill>
          <a:blip r:embed="rId10"/>
          <a:stretch>
            <a:fillRect/>
          </a:stretch>
        </p:blipFill>
        <p:spPr>
          <a:xfrm>
            <a:off x="8467528" y="3139478"/>
            <a:ext cx="479731" cy="479731"/>
          </a:xfrm>
          <a:prstGeom prst="rect">
            <a:avLst/>
          </a:prstGeom>
        </p:spPr>
      </p:pic>
      <p:cxnSp>
        <p:nvCxnSpPr>
          <p:cNvPr id="59" name="Conector recto de flecha 58">
            <a:extLst>
              <a:ext uri="{FF2B5EF4-FFF2-40B4-BE49-F238E27FC236}">
                <a16:creationId xmlns:a16="http://schemas.microsoft.com/office/drawing/2014/main" xmlns="" id="{53307E56-EAEF-0B4B-9BCB-A0D23078C383}"/>
              </a:ext>
            </a:extLst>
          </p:cNvPr>
          <p:cNvCxnSpPr>
            <a:stCxn id="58" idx="1"/>
          </p:cNvCxnSpPr>
          <p:nvPr/>
        </p:nvCxnSpPr>
        <p:spPr>
          <a:xfrm flipH="1" flipV="1">
            <a:off x="7131807" y="3083631"/>
            <a:ext cx="1335721" cy="2957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718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pic>
        <p:nvPicPr>
          <p:cNvPr id="14" name="Imagen 13" descr="Captura de pantalla 2016-11-09 a las 9.40.07 a.m..png">
            <a:extLst>
              <a:ext uri="{FF2B5EF4-FFF2-40B4-BE49-F238E27FC236}">
                <a16:creationId xmlns:a16="http://schemas.microsoft.com/office/drawing/2014/main" xmlns="" id="{256EF35C-1AD7-A643-A38D-D4962F3B34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2796718"/>
            <a:ext cx="4460668" cy="3394351"/>
          </a:xfrm>
          <a:prstGeom prst="rect">
            <a:avLst/>
          </a:prstGeom>
        </p:spPr>
      </p:pic>
      <p:pic>
        <p:nvPicPr>
          <p:cNvPr id="15" name="Marcador de contenido 3">
            <a:extLst>
              <a:ext uri="{FF2B5EF4-FFF2-40B4-BE49-F238E27FC236}">
                <a16:creationId xmlns:a16="http://schemas.microsoft.com/office/drawing/2014/main" xmlns="" id="{7D4DAE20-579F-AE43-83E9-0B05C4B94EB3}"/>
              </a:ext>
            </a:extLst>
          </p:cNvPr>
          <p:cNvPicPr>
            <a:picLocks/>
          </p:cNvPicPr>
          <p:nvPr/>
        </p:nvPicPr>
        <p:blipFill rotWithShape="1">
          <a:blip r:embed="rId3">
            <a:extLst>
              <a:ext uri="{28A0092B-C50C-407E-A947-70E740481C1C}">
                <a14:useLocalDpi xmlns:a14="http://schemas.microsoft.com/office/drawing/2010/main" val="0"/>
              </a:ext>
            </a:extLst>
          </a:blip>
          <a:stretch/>
        </p:blipFill>
        <p:spPr bwMode="auto">
          <a:xfrm>
            <a:off x="1" y="2864970"/>
            <a:ext cx="4733636" cy="3068520"/>
          </a:xfrm>
          <a:prstGeom prst="rect">
            <a:avLst/>
          </a:prstGeom>
          <a:noFill/>
          <a:ln>
            <a:noFill/>
          </a:ln>
        </p:spPr>
      </p:pic>
      <p:sp>
        <p:nvSpPr>
          <p:cNvPr id="16" name="Título 1">
            <a:extLst>
              <a:ext uri="{FF2B5EF4-FFF2-40B4-BE49-F238E27FC236}">
                <a16:creationId xmlns:a16="http://schemas.microsoft.com/office/drawing/2014/main" xmlns="" id="{21E9B287-4253-8645-8BD8-E4CF7C36C249}"/>
              </a:ext>
            </a:extLst>
          </p:cNvPr>
          <p:cNvSpPr txBox="1">
            <a:spLocks/>
          </p:cNvSpPr>
          <p:nvPr/>
        </p:nvSpPr>
        <p:spPr>
          <a:xfrm>
            <a:off x="323528" y="2060848"/>
            <a:ext cx="4733636" cy="611300"/>
          </a:xfrm>
          <a:prstGeom prst="rect">
            <a:avLst/>
          </a:prstGeom>
        </p:spPr>
        <p:txBody>
          <a:bodyPr>
            <a:normAutofit fontScale="6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MX" sz="3200">
                <a:solidFill>
                  <a:schemeClr val="tx1">
                    <a:lumMod val="65000"/>
                    <a:lumOff val="35000"/>
                  </a:schemeClr>
                </a:solidFill>
                <a:latin typeface="+mn-lt"/>
                <a:ea typeface="+mn-ea"/>
                <a:cs typeface="+mn-cs"/>
              </a:rPr>
              <a:t>Se propone aplicar el diseño curricular invertido</a:t>
            </a:r>
          </a:p>
        </p:txBody>
      </p:sp>
      <p:pic>
        <p:nvPicPr>
          <p:cNvPr id="18" name="Imagen 17">
            <a:extLst>
              <a:ext uri="{FF2B5EF4-FFF2-40B4-BE49-F238E27FC236}">
                <a16:creationId xmlns:a16="http://schemas.microsoft.com/office/drawing/2014/main" xmlns="" id="{C257737D-E055-DC47-A2E7-8ED8DF72164F}"/>
              </a:ext>
            </a:extLst>
          </p:cNvPr>
          <p:cNvPicPr>
            <a:picLocks noChangeAspect="1"/>
          </p:cNvPicPr>
          <p:nvPr/>
        </p:nvPicPr>
        <p:blipFill>
          <a:blip r:embed="rId4"/>
          <a:stretch>
            <a:fillRect/>
          </a:stretch>
        </p:blipFill>
        <p:spPr>
          <a:xfrm>
            <a:off x="5580112" y="1486472"/>
            <a:ext cx="1316552" cy="1316552"/>
          </a:xfrm>
          <a:prstGeom prst="rect">
            <a:avLst/>
          </a:prstGeom>
        </p:spPr>
      </p:pic>
    </p:spTree>
    <p:extLst>
      <p:ext uri="{BB962C8B-B14F-4D97-AF65-F5344CB8AC3E}">
        <p14:creationId xmlns:p14="http://schemas.microsoft.com/office/powerpoint/2010/main" val="370437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graphicFrame>
        <p:nvGraphicFramePr>
          <p:cNvPr id="4" name="Objeto 3">
            <a:extLst>
              <a:ext uri="{FF2B5EF4-FFF2-40B4-BE49-F238E27FC236}">
                <a16:creationId xmlns:a16="http://schemas.microsoft.com/office/drawing/2014/main" xmlns="" id="{E53182DA-E41B-6A4B-B892-BAB9F7DA3CCB}"/>
              </a:ext>
            </a:extLst>
          </p:cNvPr>
          <p:cNvGraphicFramePr>
            <a:graphicFrameLocks noChangeAspect="1"/>
          </p:cNvGraphicFramePr>
          <p:nvPr>
            <p:extLst/>
          </p:nvPr>
        </p:nvGraphicFramePr>
        <p:xfrm>
          <a:off x="94214" y="1691741"/>
          <a:ext cx="6032500" cy="5145087"/>
        </p:xfrm>
        <a:graphic>
          <a:graphicData uri="http://schemas.openxmlformats.org/presentationml/2006/ole">
            <mc:AlternateContent xmlns:mc="http://schemas.openxmlformats.org/markup-compatibility/2006">
              <mc:Choice xmlns:v="urn:schemas-microsoft-com:vml" Requires="v">
                <p:oleObj spid="_x0000_s1038" name="Documento" r:id="rId4" imgW="5613400" imgH="4787900" progId="Word.Document.12">
                  <p:embed/>
                </p:oleObj>
              </mc:Choice>
              <mc:Fallback>
                <p:oleObj name="Documento" r:id="rId4" imgW="5613400" imgH="4787900" progId="Word.Document.12">
                  <p:embed/>
                  <p:pic>
                    <p:nvPicPr>
                      <p:cNvPr id="2" name="Objeto 1"/>
                      <p:cNvPicPr/>
                      <p:nvPr/>
                    </p:nvPicPr>
                    <p:blipFill>
                      <a:blip r:embed="rId5"/>
                      <a:stretch>
                        <a:fillRect/>
                      </a:stretch>
                    </p:blipFill>
                    <p:spPr>
                      <a:xfrm>
                        <a:off x="94214" y="1691741"/>
                        <a:ext cx="6032500" cy="5145087"/>
                      </a:xfrm>
                      <a:prstGeom prst="rect">
                        <a:avLst/>
                      </a:prstGeom>
                    </p:spPr>
                  </p:pic>
                </p:oleObj>
              </mc:Fallback>
            </mc:AlternateContent>
          </a:graphicData>
        </a:graphic>
      </p:graphicFrame>
      <p:sp>
        <p:nvSpPr>
          <p:cNvPr id="6" name="Rectángulo 5">
            <a:extLst>
              <a:ext uri="{FF2B5EF4-FFF2-40B4-BE49-F238E27FC236}">
                <a16:creationId xmlns:a16="http://schemas.microsoft.com/office/drawing/2014/main" xmlns="" id="{C5231C95-2C85-5F44-801E-5B383D5236BC}"/>
              </a:ext>
            </a:extLst>
          </p:cNvPr>
          <p:cNvSpPr/>
          <p:nvPr/>
        </p:nvSpPr>
        <p:spPr>
          <a:xfrm rot="16200000">
            <a:off x="61364" y="3027216"/>
            <a:ext cx="1702660" cy="646331"/>
          </a:xfrm>
          <a:prstGeom prst="rect">
            <a:avLst/>
          </a:prstGeom>
        </p:spPr>
        <p:txBody>
          <a:bodyPr wrap="none">
            <a:spAutoFit/>
          </a:bodyPr>
          <a:lstStyle/>
          <a:p>
            <a:r>
              <a:rPr lang="es-ES_tradnl" sz="3600" b="1" dirty="0">
                <a:solidFill>
                  <a:srgbClr val="008000"/>
                </a:solidFill>
                <a:effectLst>
                  <a:outerShdw blurRad="50800" dist="38100" dir="5400000" algn="t">
                    <a:srgbClr val="000000">
                      <a:alpha val="40000"/>
                    </a:srgbClr>
                  </a:outerShdw>
                </a:effectLst>
              </a:rPr>
              <a:t>proceso</a:t>
            </a:r>
          </a:p>
        </p:txBody>
      </p:sp>
      <p:sp>
        <p:nvSpPr>
          <p:cNvPr id="7" name="CuadroTexto 6">
            <a:extLst>
              <a:ext uri="{FF2B5EF4-FFF2-40B4-BE49-F238E27FC236}">
                <a16:creationId xmlns:a16="http://schemas.microsoft.com/office/drawing/2014/main" xmlns="" id="{53F374F7-6E94-8C49-94DF-A8D08AB01B60}"/>
              </a:ext>
            </a:extLst>
          </p:cNvPr>
          <p:cNvSpPr txBox="1"/>
          <p:nvPr/>
        </p:nvSpPr>
        <p:spPr>
          <a:xfrm>
            <a:off x="4932040" y="1988840"/>
            <a:ext cx="2592288" cy="4524315"/>
          </a:xfrm>
          <a:prstGeom prst="rect">
            <a:avLst/>
          </a:prstGeom>
          <a:noFill/>
        </p:spPr>
        <p:txBody>
          <a:bodyPr wrap="square" rtlCol="0">
            <a:spAutoFit/>
          </a:bodyPr>
          <a:lstStyle/>
          <a:p>
            <a:r>
              <a:rPr lang="es-ES_tradnl" sz="2400" dirty="0">
                <a:solidFill>
                  <a:schemeClr val="tx1">
                    <a:lumMod val="65000"/>
                    <a:lumOff val="35000"/>
                  </a:schemeClr>
                </a:solidFill>
              </a:rPr>
              <a:t>Modelo de diseño curricular que permite incorporar la visión interdisciplinaria y por competencias, asegurando la coherencia vertical y horizontal en un tiempo reducido (2 a 4 sesiones de trabajo). </a:t>
            </a:r>
          </a:p>
        </p:txBody>
      </p:sp>
      <p:pic>
        <p:nvPicPr>
          <p:cNvPr id="8" name="Imagen 7">
            <a:extLst>
              <a:ext uri="{FF2B5EF4-FFF2-40B4-BE49-F238E27FC236}">
                <a16:creationId xmlns:a16="http://schemas.microsoft.com/office/drawing/2014/main" xmlns="" id="{F91D27F3-4882-3F43-887C-8DEE6E28C413}"/>
              </a:ext>
            </a:extLst>
          </p:cNvPr>
          <p:cNvPicPr>
            <a:picLocks noChangeAspect="1"/>
          </p:cNvPicPr>
          <p:nvPr/>
        </p:nvPicPr>
        <p:blipFill>
          <a:blip r:embed="rId6"/>
          <a:stretch>
            <a:fillRect/>
          </a:stretch>
        </p:blipFill>
        <p:spPr>
          <a:xfrm>
            <a:off x="6228184" y="816304"/>
            <a:ext cx="1316552" cy="1316552"/>
          </a:xfrm>
          <a:prstGeom prst="rect">
            <a:avLst/>
          </a:prstGeom>
        </p:spPr>
      </p:pic>
    </p:spTree>
    <p:extLst>
      <p:ext uri="{BB962C8B-B14F-4D97-AF65-F5344CB8AC3E}">
        <p14:creationId xmlns:p14="http://schemas.microsoft.com/office/powerpoint/2010/main" val="38967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sp>
        <p:nvSpPr>
          <p:cNvPr id="6" name="Título 1">
            <a:extLst>
              <a:ext uri="{FF2B5EF4-FFF2-40B4-BE49-F238E27FC236}">
                <a16:creationId xmlns:a16="http://schemas.microsoft.com/office/drawing/2014/main" xmlns="" id="{4D6D53E4-6F7B-A449-94C6-52B8CA31C716}"/>
              </a:ext>
            </a:extLst>
          </p:cNvPr>
          <p:cNvSpPr txBox="1">
            <a:spLocks/>
          </p:cNvSpPr>
          <p:nvPr/>
        </p:nvSpPr>
        <p:spPr>
          <a:xfrm>
            <a:off x="-104056" y="2924944"/>
            <a:ext cx="7772400" cy="709222"/>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_tradnl" sz="3200" b="1" dirty="0">
                <a:solidFill>
                  <a:srgbClr val="008000"/>
                </a:solidFill>
                <a:effectLst>
                  <a:outerShdw blurRad="50800" dist="38100" dir="2700000" algn="tl">
                    <a:srgbClr val="000000">
                      <a:alpha val="43000"/>
                    </a:srgbClr>
                  </a:outerShdw>
                </a:effectLst>
              </a:rPr>
              <a:t>maestría en seguridad alimentaria</a:t>
            </a:r>
            <a:endParaRPr lang="es-ES" sz="3000" b="1" dirty="0">
              <a:solidFill>
                <a:schemeClr val="accent5">
                  <a:lumMod val="75000"/>
                </a:schemeClr>
              </a:solidFill>
              <a:effectLst>
                <a:outerShdw blurRad="50800" dist="38100" dir="5400000" algn="t" rotWithShape="0">
                  <a:prstClr val="black">
                    <a:alpha val="40000"/>
                  </a:prstClr>
                </a:outerShdw>
              </a:effectLst>
              <a:latin typeface="+mn-lt"/>
              <a:cs typeface="Times New Roman"/>
            </a:endParaRPr>
          </a:p>
        </p:txBody>
      </p:sp>
      <p:pic>
        <p:nvPicPr>
          <p:cNvPr id="11" name="Imagen 10">
            <a:extLst>
              <a:ext uri="{FF2B5EF4-FFF2-40B4-BE49-F238E27FC236}">
                <a16:creationId xmlns:a16="http://schemas.microsoft.com/office/drawing/2014/main" xmlns="" id="{CE9DB09A-E39E-BD49-B5BF-89F21FFD7722}"/>
              </a:ext>
            </a:extLst>
          </p:cNvPr>
          <p:cNvPicPr>
            <a:picLocks noChangeAspect="1"/>
          </p:cNvPicPr>
          <p:nvPr/>
        </p:nvPicPr>
        <p:blipFill rotWithShape="1">
          <a:blip r:embed="rId2"/>
          <a:srcRect l="29142" t="4636" r="31546" b="26928"/>
          <a:stretch/>
        </p:blipFill>
        <p:spPr>
          <a:xfrm>
            <a:off x="2391755" y="1196752"/>
            <a:ext cx="2748102" cy="1889959"/>
          </a:xfrm>
          <a:prstGeom prst="rect">
            <a:avLst/>
          </a:prstGeom>
        </p:spPr>
      </p:pic>
      <p:pic>
        <p:nvPicPr>
          <p:cNvPr id="12" name="Imagen 11">
            <a:extLst>
              <a:ext uri="{FF2B5EF4-FFF2-40B4-BE49-F238E27FC236}">
                <a16:creationId xmlns:a16="http://schemas.microsoft.com/office/drawing/2014/main" xmlns="" id="{1FEDA281-0E96-9542-A5AD-5C6E1958FB82}"/>
              </a:ext>
            </a:extLst>
          </p:cNvPr>
          <p:cNvPicPr>
            <a:picLocks noChangeAspect="1"/>
          </p:cNvPicPr>
          <p:nvPr/>
        </p:nvPicPr>
        <p:blipFill>
          <a:blip r:embed="rId3"/>
          <a:stretch>
            <a:fillRect/>
          </a:stretch>
        </p:blipFill>
        <p:spPr>
          <a:xfrm>
            <a:off x="2063310" y="2326484"/>
            <a:ext cx="708490" cy="708490"/>
          </a:xfrm>
          <a:prstGeom prst="rect">
            <a:avLst/>
          </a:prstGeom>
        </p:spPr>
      </p:pic>
      <p:pic>
        <p:nvPicPr>
          <p:cNvPr id="13" name="Imagen 12">
            <a:extLst>
              <a:ext uri="{FF2B5EF4-FFF2-40B4-BE49-F238E27FC236}">
                <a16:creationId xmlns:a16="http://schemas.microsoft.com/office/drawing/2014/main" xmlns="" id="{D397AF65-5D91-9D40-B82C-DD2CD4E0C06B}"/>
              </a:ext>
            </a:extLst>
          </p:cNvPr>
          <p:cNvPicPr>
            <a:picLocks noChangeAspect="1"/>
          </p:cNvPicPr>
          <p:nvPr/>
        </p:nvPicPr>
        <p:blipFill>
          <a:blip r:embed="rId4"/>
          <a:stretch>
            <a:fillRect/>
          </a:stretch>
        </p:blipFill>
        <p:spPr>
          <a:xfrm>
            <a:off x="6253298" y="1972710"/>
            <a:ext cx="953061" cy="953061"/>
          </a:xfrm>
          <a:prstGeom prst="rect">
            <a:avLst/>
          </a:prstGeom>
        </p:spPr>
      </p:pic>
      <p:pic>
        <p:nvPicPr>
          <p:cNvPr id="10" name="Imagen 9">
            <a:extLst>
              <a:ext uri="{FF2B5EF4-FFF2-40B4-BE49-F238E27FC236}">
                <a16:creationId xmlns:a16="http://schemas.microsoft.com/office/drawing/2014/main" xmlns="" id="{7D2D4E13-DF06-7241-83F7-64FD2EDBDDDE}"/>
              </a:ext>
            </a:extLst>
          </p:cNvPr>
          <p:cNvPicPr>
            <a:picLocks noChangeAspect="1"/>
          </p:cNvPicPr>
          <p:nvPr/>
        </p:nvPicPr>
        <p:blipFill>
          <a:blip r:embed="rId5"/>
          <a:stretch>
            <a:fillRect/>
          </a:stretch>
        </p:blipFill>
        <p:spPr>
          <a:xfrm>
            <a:off x="4648429" y="1333757"/>
            <a:ext cx="1660209" cy="691754"/>
          </a:xfrm>
          <a:prstGeom prst="rect">
            <a:avLst/>
          </a:prstGeom>
        </p:spPr>
      </p:pic>
      <p:pic>
        <p:nvPicPr>
          <p:cNvPr id="8" name="Imagen 7">
            <a:extLst>
              <a:ext uri="{FF2B5EF4-FFF2-40B4-BE49-F238E27FC236}">
                <a16:creationId xmlns:a16="http://schemas.microsoft.com/office/drawing/2014/main" xmlns="" id="{CE8FF600-767E-2740-91E8-C9FE22A8077D}"/>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24276" y="2229223"/>
            <a:ext cx="1487884" cy="805751"/>
          </a:xfrm>
          <a:prstGeom prst="rect">
            <a:avLst/>
          </a:prstGeom>
          <a:noFill/>
          <a:ln>
            <a:noFill/>
          </a:ln>
        </p:spPr>
      </p:pic>
      <p:sp>
        <p:nvSpPr>
          <p:cNvPr id="14" name="CuadroTexto 13">
            <a:extLst>
              <a:ext uri="{FF2B5EF4-FFF2-40B4-BE49-F238E27FC236}">
                <a16:creationId xmlns:a16="http://schemas.microsoft.com/office/drawing/2014/main" xmlns="" id="{A0943B81-774F-5145-81C8-505B3CC9557F}"/>
              </a:ext>
            </a:extLst>
          </p:cNvPr>
          <p:cNvSpPr txBox="1"/>
          <p:nvPr/>
        </p:nvSpPr>
        <p:spPr>
          <a:xfrm>
            <a:off x="302820" y="3703672"/>
            <a:ext cx="7005484" cy="2677656"/>
          </a:xfrm>
          <a:prstGeom prst="rect">
            <a:avLst/>
          </a:prstGeom>
          <a:noFill/>
        </p:spPr>
        <p:txBody>
          <a:bodyPr wrap="square" rtlCol="0">
            <a:spAutoFit/>
          </a:bodyPr>
          <a:lstStyle/>
          <a:p>
            <a:pPr algn="just"/>
            <a:r>
              <a:rPr lang="es-MX" sz="2400">
                <a:solidFill>
                  <a:schemeClr val="tx1">
                    <a:lumMod val="65000"/>
                    <a:lumOff val="35000"/>
                  </a:schemeClr>
                </a:solidFill>
              </a:rPr>
              <a:t>La MSA tiene una orientación Profesionalizante, donde los estudiantes se encuentran laborando en su campo profesional. Así, se tomaron en cuenta las diferentes áreas del conocimiento en forma integral, y la metodología está basada en la intervención, orientada a lograr la solución de problemas de Seguridad Alimentaria.</a:t>
            </a:r>
          </a:p>
        </p:txBody>
      </p:sp>
      <p:pic>
        <p:nvPicPr>
          <p:cNvPr id="9" name="Imagen 8">
            <a:extLst>
              <a:ext uri="{FF2B5EF4-FFF2-40B4-BE49-F238E27FC236}">
                <a16:creationId xmlns:a16="http://schemas.microsoft.com/office/drawing/2014/main" xmlns="" id="{C61E894E-9637-A24A-AB0E-D4A70E5D7299}"/>
              </a:ext>
            </a:extLst>
          </p:cNvPr>
          <p:cNvPicPr/>
          <p:nvPr/>
        </p:nvPicPr>
        <p:blipFill rotWithShape="1">
          <a:blip r:embed="rId7" cstate="print">
            <a:extLst>
              <a:ext uri="{28A0092B-C50C-407E-A947-70E740481C1C}">
                <a14:useLocalDpi xmlns:a14="http://schemas.microsoft.com/office/drawing/2010/main" val="0"/>
              </a:ext>
            </a:extLst>
          </a:blip>
          <a:srcRect l="4592" t="20797" r="5431" b="21684"/>
          <a:stretch/>
        </p:blipFill>
        <p:spPr bwMode="auto">
          <a:xfrm>
            <a:off x="1029866" y="1268760"/>
            <a:ext cx="1885950" cy="9036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559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D325DCAB-D966-7B4C-8F65-895E52C5217D}"/>
              </a:ext>
            </a:extLst>
          </p:cNvPr>
          <p:cNvPicPr/>
          <p:nvPr/>
        </p:nvPicPr>
        <p:blipFill rotWithShape="1">
          <a:blip r:embed="rId2"/>
          <a:srcRect l="17650" t="19915" r="12254" b="10682"/>
          <a:stretch/>
        </p:blipFill>
        <p:spPr bwMode="auto">
          <a:xfrm>
            <a:off x="107504" y="1799114"/>
            <a:ext cx="8560268" cy="5058886"/>
          </a:xfrm>
          <a:prstGeom prst="rect">
            <a:avLst/>
          </a:prstGeom>
          <a:noFill/>
          <a:ln>
            <a:noFill/>
          </a:ln>
          <a:extLst>
            <a:ext uri="{53640926-AAD7-44D8-BBD7-CCE9431645EC}">
              <a14:shadowObscured xmlns:a14="http://schemas.microsoft.com/office/drawing/2010/main"/>
            </a:ext>
          </a:extLst>
        </p:spPr>
      </p:pic>
      <p:pic>
        <p:nvPicPr>
          <p:cNvPr id="4" name="Picture 4" descr="http://www.unadmexico.mx/misa/images/banner3.jpg">
            <a:extLst>
              <a:ext uri="{FF2B5EF4-FFF2-40B4-BE49-F238E27FC236}">
                <a16:creationId xmlns:a16="http://schemas.microsoft.com/office/drawing/2014/main" xmlns="" id="{C184444E-0D50-7747-869D-1AF98F2242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96" r="26583"/>
          <a:stretch/>
        </p:blipFill>
        <p:spPr bwMode="auto">
          <a:xfrm>
            <a:off x="718313" y="1030544"/>
            <a:ext cx="1477423" cy="1390344"/>
          </a:xfrm>
          <a:prstGeom prst="rect">
            <a:avLst/>
          </a:prstGeom>
          <a:noFill/>
          <a:extLst>
            <a:ext uri="{909E8E84-426E-40DD-AFC4-6F175D3DCCD1}">
              <a14:hiddenFill xmlns:a14="http://schemas.microsoft.com/office/drawing/2010/main">
                <a:solidFill>
                  <a:srgbClr val="FFFFFF"/>
                </a:solidFill>
              </a14:hiddenFill>
            </a:ext>
          </a:extLst>
        </p:spPr>
      </p:pic>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878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graphicFrame>
        <p:nvGraphicFramePr>
          <p:cNvPr id="3" name="Marcador de contenido 3">
            <a:extLst>
              <a:ext uri="{FF2B5EF4-FFF2-40B4-BE49-F238E27FC236}">
                <a16:creationId xmlns:a16="http://schemas.microsoft.com/office/drawing/2014/main" xmlns="" id="{BE8E09E4-397B-B048-AB7B-8CC9BF31B7C6}"/>
              </a:ext>
            </a:extLst>
          </p:cNvPr>
          <p:cNvGraphicFramePr>
            <a:graphicFrameLocks/>
          </p:cNvGraphicFramePr>
          <p:nvPr>
            <p:extLst>
              <p:ext uri="{D42A27DB-BD31-4B8C-83A1-F6EECF244321}">
                <p14:modId xmlns:p14="http://schemas.microsoft.com/office/powerpoint/2010/main" val="2679107475"/>
              </p:ext>
            </p:extLst>
          </p:nvPr>
        </p:nvGraphicFramePr>
        <p:xfrm>
          <a:off x="0" y="2287625"/>
          <a:ext cx="6006972" cy="4597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lipse 3">
            <a:extLst>
              <a:ext uri="{FF2B5EF4-FFF2-40B4-BE49-F238E27FC236}">
                <a16:creationId xmlns:a16="http://schemas.microsoft.com/office/drawing/2014/main" xmlns="" id="{799176B5-1FC6-D041-B4CC-1DD861E5981E}"/>
              </a:ext>
            </a:extLst>
          </p:cNvPr>
          <p:cNvSpPr/>
          <p:nvPr/>
        </p:nvSpPr>
        <p:spPr>
          <a:xfrm>
            <a:off x="6006971" y="1710526"/>
            <a:ext cx="3137029" cy="312821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MX" sz="3200"/>
              <a:t>En Julio de 2017: 45 Egresados</a:t>
            </a:r>
          </a:p>
        </p:txBody>
      </p:sp>
      <p:sp>
        <p:nvSpPr>
          <p:cNvPr id="6" name="Título 1">
            <a:extLst>
              <a:ext uri="{FF2B5EF4-FFF2-40B4-BE49-F238E27FC236}">
                <a16:creationId xmlns:a16="http://schemas.microsoft.com/office/drawing/2014/main" xmlns="" id="{548D9A35-3156-394C-B5E4-5AEED071C08D}"/>
              </a:ext>
            </a:extLst>
          </p:cNvPr>
          <p:cNvSpPr txBox="1">
            <a:spLocks/>
          </p:cNvSpPr>
          <p:nvPr/>
        </p:nvSpPr>
        <p:spPr>
          <a:xfrm>
            <a:off x="539552" y="2276872"/>
            <a:ext cx="8597592" cy="89728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MX" sz="2800">
                <a:solidFill>
                  <a:prstClr val="black"/>
                </a:solidFill>
                <a:effectLst>
                  <a:outerShdw blurRad="50800" dist="38100" dir="5400000" algn="t" rotWithShape="0">
                    <a:prstClr val="black">
                      <a:alpha val="40000"/>
                    </a:prstClr>
                  </a:outerShdw>
                </a:effectLst>
                <a:latin typeface="Century Gothic"/>
                <a:ea typeface="+mn-ea"/>
                <a:cs typeface="+mn-cs"/>
              </a:rPr>
              <a:t>MSA: Primer Convocatoria</a:t>
            </a:r>
          </a:p>
          <a:p>
            <a:pPr algn="l"/>
            <a:r>
              <a:rPr lang="es-MX" sz="2800">
                <a:solidFill>
                  <a:prstClr val="black"/>
                </a:solidFill>
                <a:effectLst>
                  <a:outerShdw blurRad="50800" dist="38100" dir="5400000" algn="t" rotWithShape="0">
                    <a:prstClr val="black">
                      <a:alpha val="40000"/>
                    </a:prstClr>
                  </a:outerShdw>
                </a:effectLst>
                <a:latin typeface="Century Gothic"/>
                <a:ea typeface="+mn-ea"/>
                <a:cs typeface="+mn-cs"/>
              </a:rPr>
              <a:t>Semestre 2015-2</a:t>
            </a:r>
          </a:p>
        </p:txBody>
      </p:sp>
      <p:pic>
        <p:nvPicPr>
          <p:cNvPr id="7" name="Imagen 6">
            <a:extLst>
              <a:ext uri="{FF2B5EF4-FFF2-40B4-BE49-F238E27FC236}">
                <a16:creationId xmlns:a16="http://schemas.microsoft.com/office/drawing/2014/main" xmlns="" id="{EA5CA97E-4832-8043-B6AA-30D43A1618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68" y="1241140"/>
            <a:ext cx="1834107" cy="1035732"/>
          </a:xfrm>
          <a:prstGeom prst="rect">
            <a:avLst/>
          </a:prstGeom>
        </p:spPr>
      </p:pic>
      <p:sp>
        <p:nvSpPr>
          <p:cNvPr id="2" name="CuadroTexto 1">
            <a:extLst>
              <a:ext uri="{FF2B5EF4-FFF2-40B4-BE49-F238E27FC236}">
                <a16:creationId xmlns:a16="http://schemas.microsoft.com/office/drawing/2014/main" xmlns="" id="{62D6DD02-02C7-0746-9FAA-E88E2FED4063}"/>
              </a:ext>
            </a:extLst>
          </p:cNvPr>
          <p:cNvSpPr txBox="1"/>
          <p:nvPr/>
        </p:nvSpPr>
        <p:spPr>
          <a:xfrm>
            <a:off x="2770595" y="5397023"/>
            <a:ext cx="4177669" cy="1200329"/>
          </a:xfrm>
          <a:prstGeom prst="rect">
            <a:avLst/>
          </a:prstGeom>
          <a:noFill/>
        </p:spPr>
        <p:txBody>
          <a:bodyPr wrap="square" rtlCol="0">
            <a:spAutoFit/>
          </a:bodyPr>
          <a:lstStyle/>
          <a:p>
            <a:pPr fontAlgn="t"/>
            <a:r>
              <a:rPr lang="es-ES_tradnl" dirty="0"/>
              <a:t>14 países: Brasil, Chile, Colombia, Mayotte, Costa Rica, República Dominicana, Ecuador, Guayana, Nicaragua, Paraguay, Perú, España, Venezuela y México</a:t>
            </a:r>
          </a:p>
        </p:txBody>
      </p:sp>
    </p:spTree>
    <p:extLst>
      <p:ext uri="{BB962C8B-B14F-4D97-AF65-F5344CB8AC3E}">
        <p14:creationId xmlns:p14="http://schemas.microsoft.com/office/powerpoint/2010/main" val="247658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7056784" cy="834365"/>
          </a:xfrm>
        </p:spPr>
        <p:txBody>
          <a:bodyPr>
            <a:normAutofit/>
          </a:bodyPr>
          <a:lstStyle/>
          <a:p>
            <a:pPr algn="ctr"/>
            <a:r>
              <a:rPr lang="es-MX" sz="3000">
                <a:solidFill>
                  <a:srgbClr val="932313"/>
                </a:solidFill>
                <a:effectLst>
                  <a:outerShdw blurRad="38100" dist="38100" dir="2700000" algn="tl">
                    <a:srgbClr val="000000">
                      <a:alpha val="43137"/>
                    </a:srgbClr>
                  </a:outerShdw>
                </a:effectLst>
              </a:rPr>
              <a:t>Primer posgrado conjunto</a:t>
            </a:r>
            <a:endParaRPr lang="en-US" sz="3000" dirty="0">
              <a:solidFill>
                <a:srgbClr val="932313"/>
              </a:solidFill>
              <a:effectLst>
                <a:outerShdw blurRad="38100" dist="38100" dir="2700000" algn="tl">
                  <a:srgbClr val="000000">
                    <a:alpha val="43137"/>
                  </a:srgbClr>
                </a:outerShdw>
              </a:effectLst>
            </a:endParaRPr>
          </a:p>
        </p:txBody>
      </p:sp>
      <p:sp>
        <p:nvSpPr>
          <p:cNvPr id="3" name="CuadroTexto 2">
            <a:extLst>
              <a:ext uri="{FF2B5EF4-FFF2-40B4-BE49-F238E27FC236}">
                <a16:creationId xmlns:a16="http://schemas.microsoft.com/office/drawing/2014/main" xmlns="" id="{71B5C2A6-3FE7-EA45-A40B-C632184073AB}"/>
              </a:ext>
            </a:extLst>
          </p:cNvPr>
          <p:cNvSpPr txBox="1"/>
          <p:nvPr/>
        </p:nvSpPr>
        <p:spPr>
          <a:xfrm>
            <a:off x="628650" y="1630541"/>
            <a:ext cx="7886700" cy="646331"/>
          </a:xfrm>
          <a:prstGeom prst="rect">
            <a:avLst/>
          </a:prstGeom>
          <a:noFill/>
        </p:spPr>
        <p:txBody>
          <a:bodyPr wrap="square" rtlCol="0">
            <a:spAutoFit/>
          </a:bodyPr>
          <a:lstStyle/>
          <a:p>
            <a:r>
              <a:rPr lang="es-MX" sz="2800">
                <a:solidFill>
                  <a:prstClr val="black"/>
                </a:solidFill>
                <a:effectLst>
                  <a:outerShdw blurRad="50800" dist="38100" dir="5400000" algn="t" rotWithShape="0">
                    <a:prstClr val="black">
                      <a:alpha val="40000"/>
                    </a:prstClr>
                  </a:outerShdw>
                </a:effectLst>
                <a:latin typeface="Century Gothic"/>
              </a:rPr>
              <a:t>Matrícula</a:t>
            </a:r>
            <a:r>
              <a:rPr lang="es-MX" sz="3600"/>
              <a:t> </a:t>
            </a:r>
            <a:r>
              <a:rPr lang="es-MX" sz="2800">
                <a:solidFill>
                  <a:prstClr val="black"/>
                </a:solidFill>
                <a:effectLst>
                  <a:outerShdw blurRad="50800" dist="38100" dir="5400000" algn="t" rotWithShape="0">
                    <a:prstClr val="black">
                      <a:alpha val="40000"/>
                    </a:prstClr>
                  </a:outerShdw>
                </a:effectLst>
                <a:latin typeface="Century Gothic"/>
              </a:rPr>
              <a:t>actual:</a:t>
            </a:r>
            <a:endParaRPr lang="es-MX" sz="3600"/>
          </a:p>
        </p:txBody>
      </p:sp>
      <p:graphicFrame>
        <p:nvGraphicFramePr>
          <p:cNvPr id="4" name="Tabla 3">
            <a:extLst>
              <a:ext uri="{FF2B5EF4-FFF2-40B4-BE49-F238E27FC236}">
                <a16:creationId xmlns:a16="http://schemas.microsoft.com/office/drawing/2014/main" xmlns="" id="{52C662EF-81ED-5147-907F-A77D2BDC37FB}"/>
              </a:ext>
            </a:extLst>
          </p:cNvPr>
          <p:cNvGraphicFramePr>
            <a:graphicFrameLocks noGrp="1"/>
          </p:cNvGraphicFramePr>
          <p:nvPr>
            <p:extLst>
              <p:ext uri="{D42A27DB-BD31-4B8C-83A1-F6EECF244321}">
                <p14:modId xmlns:p14="http://schemas.microsoft.com/office/powerpoint/2010/main" val="2533477372"/>
              </p:ext>
            </p:extLst>
          </p:nvPr>
        </p:nvGraphicFramePr>
        <p:xfrm>
          <a:off x="971600" y="2376039"/>
          <a:ext cx="5676396" cy="4389135"/>
        </p:xfrm>
        <a:graphic>
          <a:graphicData uri="http://schemas.openxmlformats.org/drawingml/2006/table">
            <a:tbl>
              <a:tblPr firstRow="1" firstCol="1" bandRow="1"/>
              <a:tblGrid>
                <a:gridCol w="1675189">
                  <a:extLst>
                    <a:ext uri="{9D8B030D-6E8A-4147-A177-3AD203B41FA5}">
                      <a16:colId xmlns:a16="http://schemas.microsoft.com/office/drawing/2014/main" xmlns="" val="20000"/>
                    </a:ext>
                  </a:extLst>
                </a:gridCol>
                <a:gridCol w="128711">
                  <a:extLst>
                    <a:ext uri="{9D8B030D-6E8A-4147-A177-3AD203B41FA5}">
                      <a16:colId xmlns:a16="http://schemas.microsoft.com/office/drawing/2014/main" xmlns="" val="20001"/>
                    </a:ext>
                  </a:extLst>
                </a:gridCol>
                <a:gridCol w="894645">
                  <a:extLst>
                    <a:ext uri="{9D8B030D-6E8A-4147-A177-3AD203B41FA5}">
                      <a16:colId xmlns:a16="http://schemas.microsoft.com/office/drawing/2014/main" xmlns="" val="20002"/>
                    </a:ext>
                  </a:extLst>
                </a:gridCol>
                <a:gridCol w="95129">
                  <a:extLst>
                    <a:ext uri="{9D8B030D-6E8A-4147-A177-3AD203B41FA5}">
                      <a16:colId xmlns:a16="http://schemas.microsoft.com/office/drawing/2014/main" xmlns="" val="20003"/>
                    </a:ext>
                  </a:extLst>
                </a:gridCol>
                <a:gridCol w="856014">
                  <a:extLst>
                    <a:ext uri="{9D8B030D-6E8A-4147-A177-3AD203B41FA5}">
                      <a16:colId xmlns:a16="http://schemas.microsoft.com/office/drawing/2014/main" xmlns="" val="20004"/>
                    </a:ext>
                  </a:extLst>
                </a:gridCol>
                <a:gridCol w="95129">
                  <a:extLst>
                    <a:ext uri="{9D8B030D-6E8A-4147-A177-3AD203B41FA5}">
                      <a16:colId xmlns:a16="http://schemas.microsoft.com/office/drawing/2014/main" xmlns="" val="20005"/>
                    </a:ext>
                  </a:extLst>
                </a:gridCol>
                <a:gridCol w="912135">
                  <a:extLst>
                    <a:ext uri="{9D8B030D-6E8A-4147-A177-3AD203B41FA5}">
                      <a16:colId xmlns:a16="http://schemas.microsoft.com/office/drawing/2014/main" xmlns="" val="20006"/>
                    </a:ext>
                  </a:extLst>
                </a:gridCol>
                <a:gridCol w="134137">
                  <a:extLst>
                    <a:ext uri="{9D8B030D-6E8A-4147-A177-3AD203B41FA5}">
                      <a16:colId xmlns:a16="http://schemas.microsoft.com/office/drawing/2014/main" xmlns="" val="20007"/>
                    </a:ext>
                  </a:extLst>
                </a:gridCol>
                <a:gridCol w="885307">
                  <a:extLst>
                    <a:ext uri="{9D8B030D-6E8A-4147-A177-3AD203B41FA5}">
                      <a16:colId xmlns:a16="http://schemas.microsoft.com/office/drawing/2014/main" xmlns="" val="20008"/>
                    </a:ext>
                  </a:extLst>
                </a:gridCol>
              </a:tblGrid>
              <a:tr h="206238">
                <a:tc gridSpan="9">
                  <a:txBody>
                    <a:bodyPr/>
                    <a:lstStyle/>
                    <a:p>
                      <a:pPr algn="ctr">
                        <a:lnSpc>
                          <a:spcPct val="107000"/>
                        </a:lnSpc>
                        <a:spcAft>
                          <a:spcPts val="0"/>
                        </a:spcAft>
                      </a:pPr>
                      <a:r>
                        <a:rPr lang="es-MX"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PROGRAMA EDUCATIVO:</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000"/>
                  </a:ext>
                </a:extLst>
              </a:tr>
              <a:tr h="206238">
                <a:tc gridSpan="9">
                  <a:txBody>
                    <a:bodyPr/>
                    <a:lstStyle/>
                    <a:p>
                      <a:pPr algn="ctr">
                        <a:lnSpc>
                          <a:spcPct val="107000"/>
                        </a:lnSpc>
                        <a:spcAft>
                          <a:spcPts val="0"/>
                        </a:spcAft>
                      </a:pPr>
                      <a:r>
                        <a:rPr lang="es-MX"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MAESTRIA EN SEGURIDAD ALIMENTARIA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001"/>
                  </a:ext>
                </a:extLst>
              </a:tr>
              <a:tr h="34339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NUEVO INGRESO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SEM-2</a:t>
                      </a:r>
                      <a:r>
                        <a:rPr lang="es-MX" sz="1000" baseline="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SEM-1</a:t>
                      </a:r>
                      <a:r>
                        <a:rPr lang="es-MX" sz="1000" baseline="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SEM-2</a:t>
                      </a:r>
                      <a:r>
                        <a:rPr lang="es-MX" sz="1000" baseline="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SEM-1</a:t>
                      </a:r>
                      <a:r>
                        <a:rPr lang="es-MX" sz="1000" baseline="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a:noFill/>
                    </a:lnL>
                    <a:lnR w="12700" cap="flat" cmpd="sng" algn="ctr">
                      <a:solidFill>
                        <a:srgbClr val="000000"/>
                      </a:solidFill>
                      <a:prstDash val="solid"/>
                      <a:round/>
                      <a:headEnd type="none" w="med" len="med"/>
                      <a:tailEnd type="none" w="med" len="med"/>
                    </a:lnR>
                    <a:lnT>
                      <a:noFill/>
                    </a:lnT>
                    <a:lnB>
                      <a:noFill/>
                    </a:lnB>
                    <a:solidFill>
                      <a:srgbClr val="FCE4D6"/>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D6"/>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a:noFill/>
                    </a:lnL>
                    <a:lnR w="12700" cap="flat" cmpd="sng" algn="ctr">
                      <a:solidFill>
                        <a:srgbClr val="000000"/>
                      </a:solidFill>
                      <a:prstDash val="solid"/>
                      <a:round/>
                      <a:headEnd type="none" w="med" len="med"/>
                      <a:tailEnd type="none" w="med" len="med"/>
                    </a:lnR>
                    <a:lnT>
                      <a:noFill/>
                    </a:lnT>
                    <a:lnB>
                      <a:noFill/>
                    </a:lnB>
                    <a:solidFill>
                      <a:srgbClr val="C9C9C9"/>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9C9C9"/>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9C9C9"/>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a:noFill/>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REINSCRIPCION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8CBAD"/>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8CBAD"/>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8CBAD"/>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8CBAD"/>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10008"/>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EAAAA"/>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EAAAA"/>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xmlns="" val="10009"/>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 Generación</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A9D08E"/>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xmlns="" val="10010"/>
                  </a:ext>
                </a:extLst>
              </a:tr>
              <a:tr h="206238">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292</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20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s-MX" sz="1600" b="1">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06238">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RECURSAMIENTO</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07000"/>
                        </a:lnSpc>
                      </a:pPr>
                      <a:endParaRPr lang="es-MX" sz="1000">
                        <a:effectLst/>
                        <a:latin typeface="Calibri" panose="020F0502020204030204" pitchFamily="34"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43030">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MATERIAS OFERTADAS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MX" sz="1000">
                        <a:effectLst/>
                        <a:latin typeface="Calibri" panose="020F0502020204030204" pitchFamily="34"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1168</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43030">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MATERIAS APROBADAS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MX" sz="1000">
                        <a:effectLst/>
                        <a:latin typeface="Calibri" panose="020F0502020204030204" pitchFamily="34"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561</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343030">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MATERIAS REPROBADAS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MX" sz="1000">
                        <a:effectLst/>
                        <a:latin typeface="Calibri" panose="020F0502020204030204" pitchFamily="34"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195</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412475">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PORCENTAJE APROBADAS</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r">
                        <a:lnSpc>
                          <a:spcPct val="107000"/>
                        </a:lnSpc>
                        <a:spcAft>
                          <a:spcPts val="0"/>
                        </a:spcAft>
                      </a:pPr>
                      <a:r>
                        <a:rPr lang="es-MX"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a:t>
                      </a:r>
                      <a:endParaRPr lang="es-MX" sz="1000">
                        <a:effectLst/>
                        <a:latin typeface="Calibri" panose="020F0502020204030204" pitchFamily="34" charset="0"/>
                        <a:ea typeface="Calibri" panose="020F0502020204030204" pitchFamily="34" charset="0"/>
                        <a:cs typeface="Times New Roman" panose="02020603050405020304" pitchFamily="18" charset="0"/>
                      </a:endParaRPr>
                    </a:p>
                  </a:txBody>
                  <a:tcPr marL="29003" marR="2900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xmlns="" val="10016"/>
                  </a:ext>
                </a:extLst>
              </a:tr>
            </a:tbl>
          </a:graphicData>
        </a:graphic>
      </p:graphicFrame>
      <p:pic>
        <p:nvPicPr>
          <p:cNvPr id="6" name="Imagen 5">
            <a:extLst>
              <a:ext uri="{FF2B5EF4-FFF2-40B4-BE49-F238E27FC236}">
                <a16:creationId xmlns:a16="http://schemas.microsoft.com/office/drawing/2014/main" xmlns="" id="{F279B5DD-146D-AB4A-83A4-EA14C88EC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0181" y="1196752"/>
            <a:ext cx="1834107" cy="1035732"/>
          </a:xfrm>
          <a:prstGeom prst="rect">
            <a:avLst/>
          </a:prstGeom>
        </p:spPr>
      </p:pic>
    </p:spTree>
    <p:extLst>
      <p:ext uri="{BB962C8B-B14F-4D97-AF65-F5344CB8AC3E}">
        <p14:creationId xmlns:p14="http://schemas.microsoft.com/office/powerpoint/2010/main" val="328436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Subtítulo"/>
          <p:cNvSpPr>
            <a:spLocks noGrp="1"/>
          </p:cNvSpPr>
          <p:nvPr>
            <p:ph type="subTitle" idx="1"/>
          </p:nvPr>
        </p:nvSpPr>
        <p:spPr>
          <a:xfrm>
            <a:off x="539552" y="675917"/>
            <a:ext cx="6768752" cy="834365"/>
          </a:xfrm>
        </p:spPr>
        <p:txBody>
          <a:bodyPr>
            <a:normAutofit fontScale="92500" lnSpcReduction="20000"/>
          </a:bodyPr>
          <a:lstStyle/>
          <a:p>
            <a:pPr algn="ctr"/>
            <a:r>
              <a:rPr lang="es-ES_tradnl" sz="3000" dirty="0">
                <a:solidFill>
                  <a:srgbClr val="932313"/>
                </a:solidFill>
                <a:effectLst>
                  <a:outerShdw blurRad="38100" dist="38100" dir="2700000" algn="tl">
                    <a:srgbClr val="000000">
                      <a:alpha val="43137"/>
                    </a:srgbClr>
                  </a:outerShdw>
                </a:effectLst>
              </a:rPr>
              <a:t>Otros posgrados en Desarrollo: Abril, fecha de liberación</a:t>
            </a:r>
          </a:p>
        </p:txBody>
      </p:sp>
      <p:sp>
        <p:nvSpPr>
          <p:cNvPr id="3" name="CuadroTexto 2">
            <a:extLst>
              <a:ext uri="{FF2B5EF4-FFF2-40B4-BE49-F238E27FC236}">
                <a16:creationId xmlns:a16="http://schemas.microsoft.com/office/drawing/2014/main" xmlns="" id="{4617C5D3-9572-204A-8F29-6088E0F45C51}"/>
              </a:ext>
            </a:extLst>
          </p:cNvPr>
          <p:cNvSpPr txBox="1"/>
          <p:nvPr/>
        </p:nvSpPr>
        <p:spPr>
          <a:xfrm>
            <a:off x="467544" y="1628800"/>
            <a:ext cx="7272808" cy="2062103"/>
          </a:xfrm>
          <a:prstGeom prst="rect">
            <a:avLst/>
          </a:prstGeom>
          <a:noFill/>
        </p:spPr>
        <p:txBody>
          <a:bodyPr wrap="square" rtlCol="0">
            <a:spAutoFit/>
          </a:bodyPr>
          <a:lstStyle/>
          <a:p>
            <a:pPr algn="just"/>
            <a:r>
              <a:rPr lang="es-ES_tradnl" sz="3200" dirty="0">
                <a:solidFill>
                  <a:schemeClr val="tx1">
                    <a:lumMod val="65000"/>
                    <a:lumOff val="35000"/>
                  </a:schemeClr>
                </a:solidFill>
              </a:rPr>
              <a:t>Desarrollo de nuevas maestrías llevado a cabo con la colaboración de diversas IES (i.e., UAPA, UNAN y UNAM) coordinadas por UDUAL. </a:t>
            </a:r>
          </a:p>
        </p:txBody>
      </p:sp>
      <p:sp>
        <p:nvSpPr>
          <p:cNvPr id="4" name="Rectángulo 3">
            <a:extLst>
              <a:ext uri="{FF2B5EF4-FFF2-40B4-BE49-F238E27FC236}">
                <a16:creationId xmlns:a16="http://schemas.microsoft.com/office/drawing/2014/main" xmlns="" id="{88C18614-BE36-7244-9505-CD1AD68D91F6}"/>
              </a:ext>
            </a:extLst>
          </p:cNvPr>
          <p:cNvSpPr/>
          <p:nvPr/>
        </p:nvSpPr>
        <p:spPr>
          <a:xfrm>
            <a:off x="51438" y="5746030"/>
            <a:ext cx="3008393" cy="923330"/>
          </a:xfrm>
          <a:prstGeom prst="rect">
            <a:avLst/>
          </a:prstGeom>
        </p:spPr>
        <p:txBody>
          <a:bodyPr wrap="square">
            <a:spAutoFit/>
          </a:bodyPr>
          <a:lstStyle/>
          <a:p>
            <a:pPr algn="ctr"/>
            <a:r>
              <a:rPr lang="es-ES_tradnl" b="1" dirty="0">
                <a:solidFill>
                  <a:srgbClr val="953735"/>
                </a:solidFill>
                <a:effectLst>
                  <a:outerShdw blurRad="50800" dist="38100" dir="5400000" algn="t" rotWithShape="0">
                    <a:prstClr val="black">
                      <a:alpha val="40000"/>
                    </a:prstClr>
                  </a:outerShdw>
                </a:effectLst>
              </a:rPr>
              <a:t>maestría en gestión de organizaciones </a:t>
            </a:r>
            <a:endParaRPr lang="es-MX" b="1">
              <a:solidFill>
                <a:srgbClr val="953735"/>
              </a:solidFill>
              <a:effectLst>
                <a:outerShdw blurRad="50800" dist="38100" dir="5400000" algn="t" rotWithShape="0">
                  <a:prstClr val="black">
                    <a:alpha val="40000"/>
                  </a:prstClr>
                </a:outerShdw>
              </a:effectLst>
            </a:endParaRPr>
          </a:p>
          <a:p>
            <a:pPr algn="ctr"/>
            <a:r>
              <a:rPr lang="es-ES_tradnl" b="1" dirty="0">
                <a:solidFill>
                  <a:srgbClr val="953735"/>
                </a:solidFill>
                <a:effectLst>
                  <a:outerShdw blurRad="50800" dist="38100" dir="5400000" algn="t" rotWithShape="0">
                    <a:prstClr val="black">
                      <a:alpha val="40000"/>
                    </a:prstClr>
                  </a:outerShdw>
                </a:effectLst>
              </a:rPr>
              <a:t>educativas virtuales</a:t>
            </a:r>
            <a:endParaRPr lang="es-MX" b="1">
              <a:solidFill>
                <a:srgbClr val="953735"/>
              </a:solidFill>
              <a:effectLst>
                <a:outerShdw blurRad="50800" dist="38100" dir="5400000" algn="t" rotWithShape="0">
                  <a:prstClr val="black">
                    <a:alpha val="40000"/>
                  </a:prstClr>
                </a:outerShdw>
              </a:effectLst>
            </a:endParaRPr>
          </a:p>
        </p:txBody>
      </p:sp>
      <p:grpSp>
        <p:nvGrpSpPr>
          <p:cNvPr id="6" name="Grupo 5">
            <a:extLst>
              <a:ext uri="{FF2B5EF4-FFF2-40B4-BE49-F238E27FC236}">
                <a16:creationId xmlns:a16="http://schemas.microsoft.com/office/drawing/2014/main" xmlns="" id="{A5512657-FDD6-3347-97F1-5196BC4BA641}"/>
              </a:ext>
            </a:extLst>
          </p:cNvPr>
          <p:cNvGrpSpPr/>
          <p:nvPr/>
        </p:nvGrpSpPr>
        <p:grpSpPr>
          <a:xfrm>
            <a:off x="35497" y="3889944"/>
            <a:ext cx="3024336" cy="1856086"/>
            <a:chOff x="2029794" y="3521132"/>
            <a:chExt cx="5579103" cy="2789551"/>
          </a:xfrm>
        </p:grpSpPr>
        <p:sp>
          <p:nvSpPr>
            <p:cNvPr id="7" name="Rectángulo 6">
              <a:extLst>
                <a:ext uri="{FF2B5EF4-FFF2-40B4-BE49-F238E27FC236}">
                  <a16:creationId xmlns:a16="http://schemas.microsoft.com/office/drawing/2014/main" xmlns="" id="{5CBF2E32-F6AA-D44E-8C46-785C8FF8B9BF}"/>
                </a:ext>
              </a:extLst>
            </p:cNvPr>
            <p:cNvSpPr/>
            <p:nvPr/>
          </p:nvSpPr>
          <p:spPr>
            <a:xfrm>
              <a:off x="2029794" y="3521132"/>
              <a:ext cx="5579103" cy="278955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pic>
          <p:nvPicPr>
            <p:cNvPr id="8" name="Imagen 7">
              <a:extLst>
                <a:ext uri="{FF2B5EF4-FFF2-40B4-BE49-F238E27FC236}">
                  <a16:creationId xmlns:a16="http://schemas.microsoft.com/office/drawing/2014/main" xmlns="" id="{B603E09E-B7E0-DD4B-ADC0-CC269ADF6B36}"/>
                </a:ext>
              </a:extLst>
            </p:cNvPr>
            <p:cNvPicPr>
              <a:picLocks noChangeAspect="1"/>
            </p:cNvPicPr>
            <p:nvPr/>
          </p:nvPicPr>
          <p:blipFill>
            <a:blip r:embed="rId2"/>
            <a:stretch>
              <a:fillRect/>
            </a:stretch>
          </p:blipFill>
          <p:spPr>
            <a:xfrm>
              <a:off x="2029795" y="3521132"/>
              <a:ext cx="5579102" cy="2789551"/>
            </a:xfrm>
            <a:prstGeom prst="rect">
              <a:avLst/>
            </a:prstGeom>
          </p:spPr>
        </p:pic>
      </p:grpSp>
      <p:pic>
        <p:nvPicPr>
          <p:cNvPr id="9" name="Imagen 8">
            <a:extLst>
              <a:ext uri="{FF2B5EF4-FFF2-40B4-BE49-F238E27FC236}">
                <a16:creationId xmlns:a16="http://schemas.microsoft.com/office/drawing/2014/main" xmlns="" id="{93693264-C3EE-BA4D-AB01-6D64EDE6F2C6}"/>
              </a:ext>
            </a:extLst>
          </p:cNvPr>
          <p:cNvPicPr/>
          <p:nvPr/>
        </p:nvPicPr>
        <p:blipFill rotWithShape="1">
          <a:blip r:embed="rId3">
            <a:extLst>
              <a:ext uri="{28A0092B-C50C-407E-A947-70E740481C1C}">
                <a14:useLocalDpi xmlns:a14="http://schemas.microsoft.com/office/drawing/2010/main" val="0"/>
              </a:ext>
            </a:extLst>
          </a:blip>
          <a:srcRect t="17255" b="29804"/>
          <a:stretch/>
        </p:blipFill>
        <p:spPr bwMode="auto">
          <a:xfrm>
            <a:off x="6084168" y="3889945"/>
            <a:ext cx="3024336" cy="1856086"/>
          </a:xfrm>
          <a:prstGeom prst="rect">
            <a:avLst/>
          </a:prstGeom>
          <a:noFill/>
          <a:ln>
            <a:noFill/>
          </a:ln>
          <a:extLst>
            <a:ext uri="{53640926-AAD7-44D8-BBD7-CCE9431645EC}">
              <a14:shadowObscured xmlns:a14="http://schemas.microsoft.com/office/drawing/2010/main"/>
            </a:ext>
          </a:extLst>
        </p:spPr>
      </p:pic>
      <p:sp>
        <p:nvSpPr>
          <p:cNvPr id="10" name="Título 1">
            <a:extLst>
              <a:ext uri="{FF2B5EF4-FFF2-40B4-BE49-F238E27FC236}">
                <a16:creationId xmlns:a16="http://schemas.microsoft.com/office/drawing/2014/main" xmlns="" id="{3D4D79D3-FAFB-4742-AB71-24F4B4D6E5F4}"/>
              </a:ext>
            </a:extLst>
          </p:cNvPr>
          <p:cNvSpPr txBox="1">
            <a:spLocks/>
          </p:cNvSpPr>
          <p:nvPr/>
        </p:nvSpPr>
        <p:spPr>
          <a:xfrm>
            <a:off x="6084168" y="5865407"/>
            <a:ext cx="3024336" cy="803953"/>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_tradnl" sz="1800" b="1" dirty="0">
                <a:solidFill>
                  <a:srgbClr val="008000"/>
                </a:solidFill>
                <a:effectLst>
                  <a:outerShdw blurRad="50800" dist="38100" dir="2700000" algn="tl">
                    <a:srgbClr val="000000">
                      <a:alpha val="43000"/>
                    </a:srgbClr>
                  </a:outerShdw>
                </a:effectLst>
              </a:rPr>
              <a:t>maestría en cambio climático y biodiversidad</a:t>
            </a:r>
            <a:r>
              <a:rPr lang="es-MX" sz="1800" b="1"/>
              <a:t/>
            </a:r>
            <a:br>
              <a:rPr lang="es-MX" sz="1800" b="1"/>
            </a:br>
            <a:endParaRPr lang="es-ES" sz="1800" b="1" dirty="0">
              <a:solidFill>
                <a:schemeClr val="accent5">
                  <a:lumMod val="75000"/>
                </a:schemeClr>
              </a:solidFill>
              <a:effectLst>
                <a:outerShdw blurRad="50800" dist="38100" dir="5400000" algn="t" rotWithShape="0">
                  <a:prstClr val="black">
                    <a:alpha val="40000"/>
                  </a:prstClr>
                </a:outerShdw>
              </a:effectLst>
              <a:latin typeface="+mn-lt"/>
              <a:cs typeface="Times New Roman"/>
            </a:endParaRPr>
          </a:p>
        </p:txBody>
      </p:sp>
      <p:pic>
        <p:nvPicPr>
          <p:cNvPr id="2" name="Imagen 1">
            <a:extLst>
              <a:ext uri="{FF2B5EF4-FFF2-40B4-BE49-F238E27FC236}">
                <a16:creationId xmlns:a16="http://schemas.microsoft.com/office/drawing/2014/main" xmlns="" id="{992573A8-4DC2-7547-80FE-ECE349559260}"/>
              </a:ext>
            </a:extLst>
          </p:cNvPr>
          <p:cNvPicPr>
            <a:picLocks noChangeAspect="1"/>
          </p:cNvPicPr>
          <p:nvPr/>
        </p:nvPicPr>
        <p:blipFill>
          <a:blip r:embed="rId4"/>
          <a:stretch>
            <a:fillRect/>
          </a:stretch>
        </p:blipFill>
        <p:spPr>
          <a:xfrm>
            <a:off x="3059832" y="3889943"/>
            <a:ext cx="3024336" cy="1856087"/>
          </a:xfrm>
          <a:prstGeom prst="rect">
            <a:avLst/>
          </a:prstGeom>
        </p:spPr>
      </p:pic>
      <p:sp>
        <p:nvSpPr>
          <p:cNvPr id="11" name="Título 1">
            <a:extLst>
              <a:ext uri="{FF2B5EF4-FFF2-40B4-BE49-F238E27FC236}">
                <a16:creationId xmlns:a16="http://schemas.microsoft.com/office/drawing/2014/main" xmlns="" id="{BFBE5B07-B18F-E74C-89E9-39AD8E94B9BE}"/>
              </a:ext>
            </a:extLst>
          </p:cNvPr>
          <p:cNvSpPr txBox="1">
            <a:spLocks/>
          </p:cNvSpPr>
          <p:nvPr/>
        </p:nvSpPr>
        <p:spPr>
          <a:xfrm>
            <a:off x="3059833" y="5865407"/>
            <a:ext cx="3024336" cy="992593"/>
          </a:xfrm>
          <a:prstGeom prst="rect">
            <a:avLst/>
          </a:prstGeom>
        </p:spPr>
        <p:txBody>
          <a:bodyPr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_tradnl" sz="1800" b="1" dirty="0">
                <a:solidFill>
                  <a:srgbClr val="0070C0"/>
                </a:solidFill>
                <a:effectLst>
                  <a:outerShdw blurRad="50800" dist="38100" dir="2700000" algn="tl">
                    <a:srgbClr val="000000">
                      <a:alpha val="43000"/>
                    </a:srgbClr>
                  </a:outerShdw>
                </a:effectLst>
              </a:rPr>
              <a:t>maestría en gestión integral de riesgos de desastres</a:t>
            </a:r>
            <a:r>
              <a:rPr lang="es-ES_tradnl" sz="1800" b="1" dirty="0"/>
              <a:t/>
            </a:r>
            <a:br>
              <a:rPr lang="es-ES_tradnl" sz="1800" b="1" dirty="0"/>
            </a:br>
            <a:endParaRPr lang="es-ES_tradnl" sz="1800" b="1" dirty="0">
              <a:solidFill>
                <a:schemeClr val="accent5">
                  <a:lumMod val="75000"/>
                </a:schemeClr>
              </a:solidFill>
              <a:effectLst>
                <a:outerShdw blurRad="50800" dist="38100" dir="5400000" algn="t" rotWithShape="0">
                  <a:prstClr val="black">
                    <a:alpha val="40000"/>
                  </a:prstClr>
                </a:outerShdw>
              </a:effectLst>
              <a:latin typeface="+mn-lt"/>
              <a:cs typeface="Times New Roman"/>
            </a:endParaRPr>
          </a:p>
        </p:txBody>
      </p:sp>
    </p:spTree>
    <p:extLst>
      <p:ext uri="{BB962C8B-B14F-4D97-AF65-F5344CB8AC3E}">
        <p14:creationId xmlns:p14="http://schemas.microsoft.com/office/powerpoint/2010/main" val="301773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263691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611560" y="2060848"/>
            <a:ext cx="5040560" cy="4042476"/>
          </a:xfrm>
        </p:spPr>
        <p:txBody>
          <a:bodyPr>
            <a:normAutofit lnSpcReduction="10000"/>
          </a:bodyPr>
          <a:lstStyle/>
          <a:p>
            <a:pPr algn="just"/>
            <a:r>
              <a:rPr lang="es-MX" sz="2800">
                <a:solidFill>
                  <a:srgbClr val="932313"/>
                </a:solidFill>
              </a:rPr>
              <a:t>Para intercambiar y construir conocimientos y experiencias educativas entre instituciones de educación superior, mediante la utilización de entornos digitales soportados por tecnologías para la información y la comunicación, sin necesidad de que estudiantes y docentes se trasladen físicamente.    </a:t>
            </a:r>
          </a:p>
          <a:p>
            <a:pPr algn="just"/>
            <a:endParaRPr lang="es-MX" sz="2800">
              <a:solidFill>
                <a:srgbClr val="932313"/>
              </a:solidFill>
              <a:effectLst>
                <a:outerShdw blurRad="38100" dist="38100" dir="2700000" algn="tl">
                  <a:srgbClr val="000000">
                    <a:alpha val="43137"/>
                  </a:srgbClr>
                </a:outerShdw>
              </a:effectLst>
            </a:endParaRPr>
          </a:p>
          <a:p>
            <a:endParaRPr lang="en-US" sz="2800" dirty="0">
              <a:solidFill>
                <a:srgbClr val="932313"/>
              </a:solidFill>
              <a:effectLst>
                <a:outerShdw blurRad="38100" dist="38100" dir="2700000" algn="tl">
                  <a:srgbClr val="000000">
                    <a:alpha val="43137"/>
                  </a:srgbClr>
                </a:outerShdw>
              </a:effectLst>
            </a:endParaRPr>
          </a:p>
        </p:txBody>
      </p:sp>
      <p:sp>
        <p:nvSpPr>
          <p:cNvPr id="7" name="6 CuadroTexto"/>
          <p:cNvSpPr txBox="1"/>
          <p:nvPr/>
        </p:nvSpPr>
        <p:spPr>
          <a:xfrm>
            <a:off x="611560" y="695018"/>
            <a:ext cx="6552728" cy="1354217"/>
          </a:xfrm>
          <a:prstGeom prst="rect">
            <a:avLst/>
          </a:prstGeom>
          <a:noFill/>
        </p:spPr>
        <p:txBody>
          <a:bodyPr wrap="square" rtlCol="0">
            <a:spAutoFit/>
          </a:bodyPr>
          <a:lstStyle/>
          <a:p>
            <a:pPr algn="ctr"/>
            <a:r>
              <a:rPr lang="es-MX" sz="3200" dirty="0">
                <a:solidFill>
                  <a:srgbClr val="932313"/>
                </a:solidFill>
                <a:effectLst>
                  <a:outerShdw blurRad="38100" dist="38100" dir="2700000" algn="tl">
                    <a:srgbClr val="000000">
                      <a:alpha val="43137"/>
                    </a:srgbClr>
                  </a:outerShdw>
                </a:effectLst>
              </a:rPr>
              <a:t>Movilidad académica virtual: primera promoci</a:t>
            </a:r>
            <a:r>
              <a:rPr lang="es-ES" sz="3200" dirty="0">
                <a:solidFill>
                  <a:srgbClr val="932313"/>
                </a:solidFill>
                <a:effectLst>
                  <a:outerShdw blurRad="38100" dist="38100" dir="2700000" algn="tl">
                    <a:srgbClr val="000000">
                      <a:alpha val="43137"/>
                    </a:srgbClr>
                  </a:outerShdw>
                </a:effectLst>
              </a:rPr>
              <a:t>ón en Agosto 2018</a:t>
            </a:r>
            <a:endParaRPr lang="es-MX" sz="3200" dirty="0">
              <a:solidFill>
                <a:srgbClr val="932313"/>
              </a:solidFill>
              <a:effectLst>
                <a:outerShdw blurRad="38100" dist="38100" dir="2700000" algn="tl">
                  <a:srgbClr val="000000">
                    <a:alpha val="43137"/>
                  </a:srgbClr>
                </a:outerShdw>
              </a:effectLst>
            </a:endParaRPr>
          </a:p>
          <a:p>
            <a:pPr algn="ctr"/>
            <a:endParaRPr lang="en-US" dirty="0"/>
          </a:p>
        </p:txBody>
      </p:sp>
      <p:pic>
        <p:nvPicPr>
          <p:cNvPr id="6" name="Imagen 5">
            <a:extLst>
              <a:ext uri="{FF2B5EF4-FFF2-40B4-BE49-F238E27FC236}">
                <a16:creationId xmlns:a16="http://schemas.microsoft.com/office/drawing/2014/main" xmlns="" id="{7A1A0898-A8EB-9446-B668-936E20CA1CC8}"/>
              </a:ext>
            </a:extLst>
          </p:cNvPr>
          <p:cNvPicPr>
            <a:picLocks noChangeAspect="1"/>
          </p:cNvPicPr>
          <p:nvPr/>
        </p:nvPicPr>
        <p:blipFill>
          <a:blip r:embed="rId2"/>
          <a:stretch>
            <a:fillRect/>
          </a:stretch>
        </p:blipFill>
        <p:spPr>
          <a:xfrm>
            <a:off x="5868144" y="1916832"/>
            <a:ext cx="2880320" cy="4464496"/>
          </a:xfrm>
          <a:prstGeom prst="rect">
            <a:avLst/>
          </a:prstGeom>
        </p:spPr>
      </p:pic>
    </p:spTree>
    <p:extLst>
      <p:ext uri="{BB962C8B-B14F-4D97-AF65-F5344CB8AC3E}">
        <p14:creationId xmlns:p14="http://schemas.microsoft.com/office/powerpoint/2010/main" val="24201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xmlns="" id="{2F89295A-7890-0A40-AE98-D2CE6F8EBED7}"/>
              </a:ext>
            </a:extLst>
          </p:cNvPr>
          <p:cNvGrpSpPr/>
          <p:nvPr/>
        </p:nvGrpSpPr>
        <p:grpSpPr>
          <a:xfrm>
            <a:off x="1588613" y="5041084"/>
            <a:ext cx="3343427" cy="1988316"/>
            <a:chOff x="1469790" y="3983564"/>
            <a:chExt cx="3061261" cy="2131542"/>
          </a:xfrm>
        </p:grpSpPr>
        <p:pic>
          <p:nvPicPr>
            <p:cNvPr id="11" name="Imagen 10">
              <a:hlinkClick r:id="rId2"/>
              <a:extLst>
                <a:ext uri="{FF2B5EF4-FFF2-40B4-BE49-F238E27FC236}">
                  <a16:creationId xmlns:a16="http://schemas.microsoft.com/office/drawing/2014/main" xmlns="" id="{1D40D86B-D0A8-F047-A861-FC6026B805C7}"/>
                </a:ext>
              </a:extLst>
            </p:cNvPr>
            <p:cNvPicPr>
              <a:picLocks noChangeAspect="1"/>
            </p:cNvPicPr>
            <p:nvPr/>
          </p:nvPicPr>
          <p:blipFill>
            <a:blip r:embed="rId3"/>
            <a:stretch>
              <a:fillRect/>
            </a:stretch>
          </p:blipFill>
          <p:spPr>
            <a:xfrm>
              <a:off x="1469790" y="3983564"/>
              <a:ext cx="3061261" cy="2108110"/>
            </a:xfrm>
            <a:prstGeom prst="rect">
              <a:avLst/>
            </a:prstGeom>
          </p:spPr>
        </p:pic>
        <p:sp>
          <p:nvSpPr>
            <p:cNvPr id="12" name="CuadroTexto 11">
              <a:extLst>
                <a:ext uri="{FF2B5EF4-FFF2-40B4-BE49-F238E27FC236}">
                  <a16:creationId xmlns:a16="http://schemas.microsoft.com/office/drawing/2014/main" xmlns="" id="{FB5844AC-5846-9E40-AC2E-486E5EB036C7}"/>
                </a:ext>
              </a:extLst>
            </p:cNvPr>
            <p:cNvSpPr txBox="1"/>
            <p:nvPr/>
          </p:nvSpPr>
          <p:spPr>
            <a:xfrm>
              <a:off x="1683325" y="5807329"/>
              <a:ext cx="2617127" cy="307777"/>
            </a:xfrm>
            <a:prstGeom prst="rect">
              <a:avLst/>
            </a:prstGeom>
            <a:noFill/>
          </p:spPr>
          <p:txBody>
            <a:bodyPr wrap="none" rtlCol="0">
              <a:spAutoFit/>
            </a:bodyPr>
            <a:lstStyle/>
            <a:p>
              <a:r>
                <a:rPr lang="es-MX" sz="1400">
                  <a:solidFill>
                    <a:schemeClr val="bg1"/>
                  </a:solidFill>
                  <a:latin typeface="Arial Black"/>
                  <a:cs typeface="Arial Black"/>
                </a:rPr>
                <a:t>Revolución Industrial 4.0</a:t>
              </a:r>
            </a:p>
          </p:txBody>
        </p:sp>
      </p:grpSp>
      <p:sp>
        <p:nvSpPr>
          <p:cNvPr id="2" name="1 Título"/>
          <p:cNvSpPr>
            <a:spLocks noGrp="1"/>
          </p:cNvSpPr>
          <p:nvPr>
            <p:ph type="ctrTitle"/>
          </p:nvPr>
        </p:nvSpPr>
        <p:spPr>
          <a:xfrm>
            <a:off x="467544" y="2996952"/>
            <a:ext cx="7272808" cy="2436848"/>
          </a:xfrm>
        </p:spPr>
        <p:txBody>
          <a:bodyPr>
            <a:normAutofit/>
          </a:bodyPr>
          <a:lstStyle/>
          <a:p>
            <a:pPr algn="ctr"/>
            <a:r>
              <a:rPr lang="es-MX" sz="4000"/>
              <a:t> </a:t>
            </a:r>
            <a:endParaRPr lang="en-US" sz="4000" dirty="0"/>
          </a:p>
        </p:txBody>
      </p:sp>
      <p:sp>
        <p:nvSpPr>
          <p:cNvPr id="5" name="4 Subtítulo"/>
          <p:cNvSpPr>
            <a:spLocks noGrp="1"/>
          </p:cNvSpPr>
          <p:nvPr>
            <p:ph type="subTitle" idx="1"/>
          </p:nvPr>
        </p:nvSpPr>
        <p:spPr>
          <a:xfrm>
            <a:off x="620234" y="1579001"/>
            <a:ext cx="6624736" cy="1633975"/>
          </a:xfrm>
        </p:spPr>
        <p:txBody>
          <a:bodyPr>
            <a:noAutofit/>
          </a:bodyPr>
          <a:lstStyle/>
          <a:p>
            <a:pPr algn="ctr"/>
            <a:r>
              <a:rPr lang="es-MX" sz="2400">
                <a:solidFill>
                  <a:srgbClr val="932313"/>
                </a:solidFill>
              </a:rPr>
              <a:t>El propósito es promover una red de investigadores dedicados al estudio de la educación superior en línea en Latinoamérica, con énfasis en su economía, políticas y trascendencia social. </a:t>
            </a:r>
            <a:endParaRPr lang="en-US" sz="2400" dirty="0">
              <a:solidFill>
                <a:srgbClr val="932313"/>
              </a:solidFill>
            </a:endParaRPr>
          </a:p>
        </p:txBody>
      </p:sp>
      <p:sp>
        <p:nvSpPr>
          <p:cNvPr id="6" name="1 Título">
            <a:extLst>
              <a:ext uri="{FF2B5EF4-FFF2-40B4-BE49-F238E27FC236}">
                <a16:creationId xmlns:a16="http://schemas.microsoft.com/office/drawing/2014/main" xmlns="" id="{5EBCB143-BE23-4A10-BA00-92FBECBE3F55}"/>
              </a:ext>
            </a:extLst>
          </p:cNvPr>
          <p:cNvSpPr txBox="1">
            <a:spLocks/>
          </p:cNvSpPr>
          <p:nvPr/>
        </p:nvSpPr>
        <p:spPr>
          <a:xfrm>
            <a:off x="611560" y="598039"/>
            <a:ext cx="6347713" cy="886745"/>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_tradnl" sz="3200" dirty="0">
                <a:solidFill>
                  <a:srgbClr val="932313"/>
                </a:solidFill>
                <a:effectLst>
                  <a:outerShdw blurRad="38100" dist="38100" dir="2700000" algn="tl">
                    <a:srgbClr val="000000">
                      <a:alpha val="43137"/>
                    </a:srgbClr>
                  </a:outerShdw>
                </a:effectLst>
              </a:rPr>
              <a:t>Investigación de educación en línea: Red de Investigación</a:t>
            </a:r>
          </a:p>
        </p:txBody>
      </p:sp>
      <p:pic>
        <p:nvPicPr>
          <p:cNvPr id="13" name="Imagen 12">
            <a:extLst>
              <a:ext uri="{FF2B5EF4-FFF2-40B4-BE49-F238E27FC236}">
                <a16:creationId xmlns:a16="http://schemas.microsoft.com/office/drawing/2014/main" xmlns="" id="{51ADB537-AFBB-C44F-B037-06F2BD65A5AD}"/>
              </a:ext>
            </a:extLst>
          </p:cNvPr>
          <p:cNvPicPr>
            <a:picLocks noChangeAspect="1"/>
          </p:cNvPicPr>
          <p:nvPr/>
        </p:nvPicPr>
        <p:blipFill>
          <a:blip r:embed="rId4"/>
          <a:stretch>
            <a:fillRect/>
          </a:stretch>
        </p:blipFill>
        <p:spPr>
          <a:xfrm>
            <a:off x="834008" y="3167608"/>
            <a:ext cx="3810000" cy="2133600"/>
          </a:xfrm>
          <a:prstGeom prst="rect">
            <a:avLst/>
          </a:prstGeom>
        </p:spPr>
      </p:pic>
      <p:pic>
        <p:nvPicPr>
          <p:cNvPr id="14" name="Imagen 13">
            <a:extLst>
              <a:ext uri="{FF2B5EF4-FFF2-40B4-BE49-F238E27FC236}">
                <a16:creationId xmlns:a16="http://schemas.microsoft.com/office/drawing/2014/main" xmlns="" id="{142EDCC8-470D-2B4B-B6A1-F0C8E4EE2FC3}"/>
              </a:ext>
            </a:extLst>
          </p:cNvPr>
          <p:cNvPicPr>
            <a:picLocks noChangeAspect="1"/>
          </p:cNvPicPr>
          <p:nvPr/>
        </p:nvPicPr>
        <p:blipFill>
          <a:blip r:embed="rId5"/>
          <a:stretch>
            <a:fillRect/>
          </a:stretch>
        </p:blipFill>
        <p:spPr>
          <a:xfrm>
            <a:off x="4427984" y="3595836"/>
            <a:ext cx="2857500" cy="2857500"/>
          </a:xfrm>
          <a:prstGeom prst="rect">
            <a:avLst/>
          </a:prstGeom>
        </p:spPr>
      </p:pic>
    </p:spTree>
    <p:extLst>
      <p:ext uri="{BB962C8B-B14F-4D97-AF65-F5344CB8AC3E}">
        <p14:creationId xmlns:p14="http://schemas.microsoft.com/office/powerpoint/2010/main" val="958831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584" y="1988840"/>
            <a:ext cx="7272808" cy="1872208"/>
          </a:xfrm>
        </p:spPr>
        <p:txBody>
          <a:bodyPr>
            <a:normAutofit/>
          </a:bodyPr>
          <a:lstStyle/>
          <a:p>
            <a:pPr algn="ctr"/>
            <a:r>
              <a:rPr lang="es-MX" sz="2400" i="1">
                <a:solidFill>
                  <a:srgbClr val="932313"/>
                </a:solidFill>
                <a:effectLst>
                  <a:outerShdw blurRad="38100" dist="38100" dir="2700000" algn="tl">
                    <a:srgbClr val="000000">
                      <a:alpha val="43137"/>
                    </a:srgbClr>
                  </a:outerShdw>
                </a:effectLst>
              </a:rPr>
              <a:t>Muchas gracias por su atención y disposición al diálogo</a:t>
            </a:r>
            <a:r>
              <a:rPr lang="en-US" sz="3600" i="1" dirty="0">
                <a:solidFill>
                  <a:srgbClr val="932313"/>
                </a:solidFill>
                <a:effectLst>
                  <a:outerShdw blurRad="38100" dist="38100" dir="2700000" algn="tl">
                    <a:srgbClr val="000000">
                      <a:alpha val="43137"/>
                    </a:srgbClr>
                  </a:outerShdw>
                </a:effectLst>
              </a:rPr>
              <a:t/>
            </a:r>
            <a:br>
              <a:rPr lang="en-US" sz="3600" i="1" dirty="0">
                <a:solidFill>
                  <a:srgbClr val="932313"/>
                </a:solidFill>
                <a:effectLst>
                  <a:outerShdw blurRad="38100" dist="38100" dir="2700000" algn="tl">
                    <a:srgbClr val="000000">
                      <a:alpha val="43137"/>
                    </a:srgbClr>
                  </a:outerShdw>
                </a:effectLst>
              </a:rPr>
            </a:br>
            <a:r>
              <a:rPr lang="es-MX" sz="4000"/>
              <a:t> </a:t>
            </a:r>
            <a:endParaRPr lang="en-US" sz="4000" dirty="0"/>
          </a:p>
        </p:txBody>
      </p:sp>
      <p:sp>
        <p:nvSpPr>
          <p:cNvPr id="3" name="2 Subtítulo"/>
          <p:cNvSpPr>
            <a:spLocks noGrp="1"/>
          </p:cNvSpPr>
          <p:nvPr>
            <p:ph type="subTitle" idx="1"/>
          </p:nvPr>
        </p:nvSpPr>
        <p:spPr>
          <a:xfrm>
            <a:off x="1043608" y="4077072"/>
            <a:ext cx="5544616" cy="1440160"/>
          </a:xfrm>
        </p:spPr>
        <p:txBody>
          <a:bodyPr>
            <a:noAutofit/>
          </a:bodyPr>
          <a:lstStyle/>
          <a:p>
            <a:pPr algn="ctr">
              <a:lnSpc>
                <a:spcPct val="80000"/>
              </a:lnSpc>
            </a:pPr>
            <a:r>
              <a:rPr lang="es-ES_tradnl" sz="2000" dirty="0">
                <a:solidFill>
                  <a:srgbClr val="802626"/>
                </a:solidFill>
              </a:rPr>
              <a:t>Francisco Cervantes Pérez</a:t>
            </a:r>
          </a:p>
          <a:p>
            <a:pPr algn="ctr">
              <a:lnSpc>
                <a:spcPct val="80000"/>
              </a:lnSpc>
            </a:pPr>
            <a:r>
              <a:rPr lang="es-ES_tradnl" sz="2000" dirty="0">
                <a:solidFill>
                  <a:srgbClr val="802626"/>
                </a:solidFill>
                <a:hlinkClick r:id="rId2"/>
              </a:rPr>
              <a:t>Francisco_cervantes@cuaed.unam.mx</a:t>
            </a:r>
            <a:endParaRPr lang="es-ES_tradnl" sz="2000" dirty="0">
              <a:solidFill>
                <a:srgbClr val="802626"/>
              </a:solidFill>
            </a:endParaRPr>
          </a:p>
          <a:p>
            <a:pPr algn="ctr">
              <a:lnSpc>
                <a:spcPct val="80000"/>
              </a:lnSpc>
            </a:pPr>
            <a:r>
              <a:rPr lang="es-ES_tradnl" sz="2000" dirty="0">
                <a:solidFill>
                  <a:srgbClr val="802626"/>
                </a:solidFill>
              </a:rPr>
              <a:t>Manuel Moreno Castañeda</a:t>
            </a:r>
          </a:p>
          <a:p>
            <a:pPr algn="ctr">
              <a:lnSpc>
                <a:spcPct val="80000"/>
              </a:lnSpc>
            </a:pPr>
            <a:r>
              <a:rPr lang="es-ES_tradnl" sz="2000" dirty="0">
                <a:solidFill>
                  <a:srgbClr val="802626"/>
                </a:solidFill>
                <a:hlinkClick r:id="rId3"/>
              </a:rPr>
              <a:t>manuel.morenoc7@gmail.com</a:t>
            </a:r>
            <a:endParaRPr lang="es-ES_tradnl" sz="2000" dirty="0">
              <a:solidFill>
                <a:srgbClr val="802626"/>
              </a:solidFill>
            </a:endParaRPr>
          </a:p>
          <a:p>
            <a:pPr algn="ctr">
              <a:lnSpc>
                <a:spcPct val="80000"/>
              </a:lnSpc>
            </a:pPr>
            <a:endParaRPr lang="es-ES_tradnl" sz="2000" dirty="0">
              <a:solidFill>
                <a:srgbClr val="802626"/>
              </a:solidFill>
            </a:endParaRPr>
          </a:p>
        </p:txBody>
      </p:sp>
    </p:spTree>
    <p:extLst>
      <p:ext uri="{BB962C8B-B14F-4D97-AF65-F5344CB8AC3E}">
        <p14:creationId xmlns:p14="http://schemas.microsoft.com/office/powerpoint/2010/main" val="280121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Faceta">
  <a:themeElements>
    <a:clrScheme name="Personalizado 4">
      <a:dk1>
        <a:sysClr val="windowText" lastClr="000000"/>
      </a:dk1>
      <a:lt1>
        <a:sysClr val="window" lastClr="FFFFFF"/>
      </a:lt1>
      <a:dk2>
        <a:srgbClr val="932313"/>
      </a:dk2>
      <a:lt2>
        <a:srgbClr val="EBEBEB"/>
      </a:lt2>
      <a:accent1>
        <a:srgbClr val="757575"/>
      </a:accent1>
      <a:accent2>
        <a:srgbClr val="A8BDC6"/>
      </a:accent2>
      <a:accent3>
        <a:srgbClr val="E6B91E"/>
      </a:accent3>
      <a:accent4>
        <a:srgbClr val="212D32"/>
      </a:accent4>
      <a:accent5>
        <a:srgbClr val="C42F1A"/>
      </a:accent5>
      <a:accent6>
        <a:srgbClr val="918655"/>
      </a:accent6>
      <a:hlink>
        <a:srgbClr val="918655"/>
      </a:hlink>
      <a:folHlink>
        <a:srgbClr val="2C3C43"/>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2928</TotalTime>
  <Words>1081</Words>
  <Application>Microsoft Office PowerPoint</Application>
  <PresentationFormat>Presentación en pantalla (4:3)</PresentationFormat>
  <Paragraphs>311</Paragraphs>
  <Slides>26</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26</vt:i4>
      </vt:variant>
    </vt:vector>
  </HeadingPairs>
  <TitlesOfParts>
    <vt:vector size="28" baseType="lpstr">
      <vt:lpstr>Faceta</vt:lpstr>
      <vt:lpstr>Documento</vt:lpstr>
      <vt:lpstr>ECESELI: Proyecto latinoamericano para la internacionalización vía la educación superior en línea</vt:lpstr>
      <vt:lpstr>Presentación de PowerPoint</vt:lpstr>
      <vt:lpstr> </vt:lpstr>
      <vt:lpstr> </vt:lpstr>
      <vt:lpstr> </vt:lpstr>
      <vt:lpstr>    </vt:lpstr>
      <vt:lpstr> </vt:lpstr>
      <vt:lpstr> </vt:lpstr>
      <vt:lpstr> </vt:lpstr>
      <vt:lpstr>Presentación de PowerPoint</vt:lpstr>
      <vt:lpstr> </vt:lpstr>
      <vt:lpstr>Presentación de PowerPoint</vt:lpstr>
      <vt:lpstr> </vt:lpstr>
      <vt:lpstr>Presentación de PowerPoint</vt:lpstr>
      <vt:lpstr>Compartir lo propio de cada institución y trabajar conjuntamente nuevos programas como bienes públicos </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 </vt:lpstr>
      <vt:lpstr>Muchas gracias por su atención y disposición al diálogo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Universidades digitales/virtuales</dc:title>
  <dc:creator>Tania Moreno</dc:creator>
  <cp:lastModifiedBy>PC</cp:lastModifiedBy>
  <cp:revision>202</cp:revision>
  <dcterms:created xsi:type="dcterms:W3CDTF">2017-04-02T14:15:38Z</dcterms:created>
  <dcterms:modified xsi:type="dcterms:W3CDTF">2018-03-16T13:01:22Z</dcterms:modified>
</cp:coreProperties>
</file>